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Lst>
  <p:sldSz cy="10058400" cx="7772400"/>
  <p:notesSz cx="6858000" cy="9144000"/>
  <p:embeddedFontLst>
    <p:embeddedFont>
      <p:font typeface="Roboto"/>
      <p:regular r:id="rId12"/>
      <p:bold r:id="rId13"/>
      <p:italic r:id="rId14"/>
      <p:boldItalic r:id="rId15"/>
    </p:embeddedFont>
    <p:embeddedFont>
      <p:font typeface="Montserrat"/>
      <p:regular r:id="rId16"/>
      <p:bold r:id="rId17"/>
      <p:italic r:id="rId18"/>
      <p:boldItalic r:id="rId19"/>
    </p:embeddedFont>
    <p:embeddedFont>
      <p:font typeface="Lora"/>
      <p:regular r:id="rId20"/>
      <p:bold r:id="rId21"/>
      <p:italic r:id="rId22"/>
      <p:boldItalic r:id="rId23"/>
    </p:embeddedFont>
    <p:embeddedFont>
      <p:font typeface="EB Garamond"/>
      <p:regular r:id="rId24"/>
      <p:bold r:id="rId25"/>
      <p:italic r:id="rId26"/>
      <p:boldItalic r:id="rId27"/>
    </p:embeddedFont>
    <p:embeddedFont>
      <p:font typeface="Oswald"/>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 uri="http://customooxmlschemas.google.com/">
      <go:slidesCustomData xmlns:go="http://customooxmlschemas.google.com/" r:id="rId30" roundtripDataSignature="AMtx7mhJRM1mQ+sn/DZ/f+Cu2Qkmzdxw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ora-regular.fntdata"/><Relationship Id="rId22" Type="http://schemas.openxmlformats.org/officeDocument/2006/relationships/font" Target="fonts/Lora-italic.fntdata"/><Relationship Id="rId21" Type="http://schemas.openxmlformats.org/officeDocument/2006/relationships/font" Target="fonts/Lora-bold.fntdata"/><Relationship Id="rId24" Type="http://schemas.openxmlformats.org/officeDocument/2006/relationships/font" Target="fonts/EBGaramond-regular.fntdata"/><Relationship Id="rId23" Type="http://schemas.openxmlformats.org/officeDocument/2006/relationships/font" Target="fonts/Lora-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BGaramond-italic.fntdata"/><Relationship Id="rId25" Type="http://schemas.openxmlformats.org/officeDocument/2006/relationships/font" Target="fonts/EBGaramond-bold.fntdata"/><Relationship Id="rId28" Type="http://schemas.openxmlformats.org/officeDocument/2006/relationships/font" Target="fonts/Oswald-regular.fntdata"/><Relationship Id="rId27" Type="http://schemas.openxmlformats.org/officeDocument/2006/relationships/font" Target="fonts/EBGaramond-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bold.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Montserrat-bold.fntdata"/><Relationship Id="rId16" Type="http://schemas.openxmlformats.org/officeDocument/2006/relationships/font" Target="fonts/Montserrat-regular.fntdata"/><Relationship Id="rId19" Type="http://schemas.openxmlformats.org/officeDocument/2006/relationships/font" Target="fonts/Montserrat-boldItalic.fntdata"/><Relationship Id="rId18" Type="http://schemas.openxmlformats.org/officeDocument/2006/relationships/font" Target="fonts/Montserrat-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2105025" y="685800"/>
            <a:ext cx="264953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4: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5:notes"/>
          <p:cNvSpPr/>
          <p:nvPr>
            <p:ph idx="2" type="sldImg"/>
          </p:nvPr>
        </p:nvSpPr>
        <p:spPr>
          <a:xfrm>
            <a:off x="2105025" y="685800"/>
            <a:ext cx="264953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8"/>
          <p:cNvSpPr txBox="1"/>
          <p:nvPr>
            <p:ph type="ctrTitle"/>
          </p:nvPr>
        </p:nvSpPr>
        <p:spPr>
          <a:xfrm>
            <a:off x="264952" y="1456058"/>
            <a:ext cx="7242600" cy="40140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8"/>
          <p:cNvSpPr txBox="1"/>
          <p:nvPr>
            <p:ph idx="1" type="subTitle"/>
          </p:nvPr>
        </p:nvSpPr>
        <p:spPr>
          <a:xfrm>
            <a:off x="264945" y="5542289"/>
            <a:ext cx="7242600" cy="1550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7"/>
          <p:cNvSpPr txBox="1"/>
          <p:nvPr>
            <p:ph hasCustomPrompt="1" type="title"/>
          </p:nvPr>
        </p:nvSpPr>
        <p:spPr>
          <a:xfrm>
            <a:off x="264945" y="2163089"/>
            <a:ext cx="7242600" cy="3839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7"/>
          <p:cNvSpPr txBox="1"/>
          <p:nvPr>
            <p:ph idx="1" type="body"/>
          </p:nvPr>
        </p:nvSpPr>
        <p:spPr>
          <a:xfrm>
            <a:off x="264945" y="6164351"/>
            <a:ext cx="7242600" cy="25437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7"/>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9"/>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9"/>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9"/>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0"/>
          <p:cNvSpPr txBox="1"/>
          <p:nvPr>
            <p:ph type="title"/>
          </p:nvPr>
        </p:nvSpPr>
        <p:spPr>
          <a:xfrm>
            <a:off x="264945" y="4206107"/>
            <a:ext cx="7242600" cy="1646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0"/>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1"/>
          <p:cNvSpPr txBox="1"/>
          <p:nvPr>
            <p:ph idx="1" type="body"/>
          </p:nvPr>
        </p:nvSpPr>
        <p:spPr>
          <a:xfrm>
            <a:off x="264945" y="2253729"/>
            <a:ext cx="3399900" cy="6681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1"/>
          <p:cNvSpPr txBox="1"/>
          <p:nvPr>
            <p:ph idx="2" type="body"/>
          </p:nvPr>
        </p:nvSpPr>
        <p:spPr>
          <a:xfrm>
            <a:off x="4107540" y="2253729"/>
            <a:ext cx="3399900" cy="6681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2"/>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2"/>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3"/>
          <p:cNvSpPr txBox="1"/>
          <p:nvPr>
            <p:ph type="title"/>
          </p:nvPr>
        </p:nvSpPr>
        <p:spPr>
          <a:xfrm>
            <a:off x="264945" y="1086507"/>
            <a:ext cx="2386800" cy="1477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3"/>
          <p:cNvSpPr txBox="1"/>
          <p:nvPr>
            <p:ph idx="1" type="body"/>
          </p:nvPr>
        </p:nvSpPr>
        <p:spPr>
          <a:xfrm>
            <a:off x="264945" y="2717440"/>
            <a:ext cx="2386800" cy="62175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3"/>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4"/>
          <p:cNvSpPr txBox="1"/>
          <p:nvPr>
            <p:ph type="title"/>
          </p:nvPr>
        </p:nvSpPr>
        <p:spPr>
          <a:xfrm>
            <a:off x="416713" y="880293"/>
            <a:ext cx="5412600" cy="7999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4"/>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5"/>
          <p:cNvSpPr/>
          <p:nvPr/>
        </p:nvSpPr>
        <p:spPr>
          <a:xfrm>
            <a:off x="3886200" y="-244"/>
            <a:ext cx="3886200" cy="10058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5"/>
          <p:cNvSpPr txBox="1"/>
          <p:nvPr>
            <p:ph type="title"/>
          </p:nvPr>
        </p:nvSpPr>
        <p:spPr>
          <a:xfrm>
            <a:off x="225675" y="2411542"/>
            <a:ext cx="3438300" cy="2898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5"/>
          <p:cNvSpPr txBox="1"/>
          <p:nvPr>
            <p:ph idx="1" type="subTitle"/>
          </p:nvPr>
        </p:nvSpPr>
        <p:spPr>
          <a:xfrm>
            <a:off x="225675" y="5481569"/>
            <a:ext cx="3438300" cy="24153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5"/>
          <p:cNvSpPr txBox="1"/>
          <p:nvPr>
            <p:ph idx="2" type="body"/>
          </p:nvPr>
        </p:nvSpPr>
        <p:spPr>
          <a:xfrm>
            <a:off x="4198575" y="1415969"/>
            <a:ext cx="3261600" cy="7226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5"/>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6"/>
          <p:cNvSpPr txBox="1"/>
          <p:nvPr>
            <p:ph idx="1" type="body"/>
          </p:nvPr>
        </p:nvSpPr>
        <p:spPr>
          <a:xfrm>
            <a:off x="264945" y="8273124"/>
            <a:ext cx="5099100" cy="11832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6"/>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7"/>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7"/>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www.yourblog.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hyperlink" Target="mailto:Email@email.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p:nvPr/>
        </p:nvSpPr>
        <p:spPr>
          <a:xfrm>
            <a:off x="0" y="19050"/>
            <a:ext cx="7772400" cy="10058400"/>
          </a:xfrm>
          <a:prstGeom prst="rect">
            <a:avLst/>
          </a:prstGeom>
          <a:solidFill>
            <a:srgbClr val="3746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
          <p:cNvSpPr/>
          <p:nvPr/>
        </p:nvSpPr>
        <p:spPr>
          <a:xfrm>
            <a:off x="0" y="7381872"/>
            <a:ext cx="7772400" cy="2760900"/>
          </a:xfrm>
          <a:prstGeom prst="rect">
            <a:avLst/>
          </a:prstGeom>
          <a:solidFill>
            <a:srgbClr val="F094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
          <p:cNvSpPr txBox="1"/>
          <p:nvPr>
            <p:ph type="ctrTitle"/>
          </p:nvPr>
        </p:nvSpPr>
        <p:spPr>
          <a:xfrm>
            <a:off x="264950" y="2065650"/>
            <a:ext cx="7242600" cy="12870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b="1" lang="en" sz="5400">
                <a:solidFill>
                  <a:srgbClr val="FFFFFF"/>
                </a:solidFill>
                <a:latin typeface="Roboto"/>
                <a:ea typeface="Roboto"/>
                <a:cs typeface="Roboto"/>
                <a:sym typeface="Roboto"/>
              </a:rPr>
              <a:t>Resume Templates</a:t>
            </a:r>
            <a:endParaRPr b="1" sz="5400">
              <a:solidFill>
                <a:srgbClr val="FFFFFF"/>
              </a:solidFill>
              <a:latin typeface="Roboto"/>
              <a:ea typeface="Roboto"/>
              <a:cs typeface="Roboto"/>
              <a:sym typeface="Roboto"/>
            </a:endParaRPr>
          </a:p>
        </p:txBody>
      </p:sp>
      <p:sp>
        <p:nvSpPr>
          <p:cNvPr id="57" name="Google Shape;57;p1"/>
          <p:cNvSpPr txBox="1"/>
          <p:nvPr>
            <p:ph type="ctrTitle"/>
          </p:nvPr>
        </p:nvSpPr>
        <p:spPr>
          <a:xfrm>
            <a:off x="264900" y="3352650"/>
            <a:ext cx="7242600" cy="555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990"/>
              <a:buNone/>
            </a:pPr>
            <a:r>
              <a:rPr lang="en" sz="2400">
                <a:solidFill>
                  <a:srgbClr val="FFFFFF"/>
                </a:solidFill>
                <a:latin typeface="Roboto"/>
                <a:ea typeface="Roboto"/>
                <a:cs typeface="Roboto"/>
                <a:sym typeface="Roboto"/>
              </a:rPr>
              <a:t>5 Resume Templates</a:t>
            </a:r>
            <a:endParaRPr sz="2300">
              <a:solidFill>
                <a:srgbClr val="FFFFFF"/>
              </a:solidFill>
              <a:latin typeface="Roboto"/>
              <a:ea typeface="Roboto"/>
              <a:cs typeface="Roboto"/>
              <a:sym typeface="Roboto"/>
            </a:endParaRPr>
          </a:p>
        </p:txBody>
      </p:sp>
      <p:sp>
        <p:nvSpPr>
          <p:cNvPr id="58" name="Google Shape;58;p1"/>
          <p:cNvSpPr txBox="1"/>
          <p:nvPr/>
        </p:nvSpPr>
        <p:spPr>
          <a:xfrm>
            <a:off x="50" y="3983325"/>
            <a:ext cx="7772400" cy="1391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990"/>
              <a:buFont typeface="Arial"/>
              <a:buNone/>
            </a:pPr>
            <a:r>
              <a:rPr b="0" i="0" lang="en" sz="1400" u="none" cap="none" strike="noStrike">
                <a:solidFill>
                  <a:srgbClr val="FFFFFF"/>
                </a:solidFill>
                <a:latin typeface="Roboto"/>
                <a:ea typeface="Roboto"/>
                <a:cs typeface="Roboto"/>
                <a:sym typeface="Roboto"/>
              </a:rPr>
              <a:t>STRATEGIST</a:t>
            </a:r>
            <a:endParaRPr b="0" i="0" sz="1400" u="none" cap="none" strike="noStrike">
              <a:solidFill>
                <a:srgbClr val="FFFFFF"/>
              </a:solidFill>
              <a:latin typeface="Roboto"/>
              <a:ea typeface="Roboto"/>
              <a:cs typeface="Roboto"/>
              <a:sym typeface="Roboto"/>
            </a:endParaRPr>
          </a:p>
          <a:p>
            <a:pPr indent="0" lvl="0" marL="0" marR="0" rtl="0" algn="ctr">
              <a:lnSpc>
                <a:spcPct val="115000"/>
              </a:lnSpc>
              <a:spcBef>
                <a:spcPts val="0"/>
              </a:spcBef>
              <a:spcAft>
                <a:spcPts val="0"/>
              </a:spcAft>
              <a:buClr>
                <a:schemeClr val="dk1"/>
              </a:buClr>
              <a:buSzPts val="990"/>
              <a:buFont typeface="Arial"/>
              <a:buNone/>
            </a:pPr>
            <a:r>
              <a:rPr b="0" i="0" lang="en" sz="1400" u="none" cap="none" strike="noStrike">
                <a:solidFill>
                  <a:srgbClr val="FFFFFF"/>
                </a:solidFill>
                <a:latin typeface="Roboto"/>
                <a:ea typeface="Roboto"/>
                <a:cs typeface="Roboto"/>
                <a:sym typeface="Roboto"/>
              </a:rPr>
              <a:t>SPECIALIST</a:t>
            </a:r>
            <a:br>
              <a:rPr b="0" i="0" lang="en" sz="1400" u="none" cap="none" strike="noStrike">
                <a:solidFill>
                  <a:srgbClr val="FFFFFF"/>
                </a:solidFill>
                <a:latin typeface="Roboto"/>
                <a:ea typeface="Roboto"/>
                <a:cs typeface="Roboto"/>
                <a:sym typeface="Roboto"/>
              </a:rPr>
            </a:br>
            <a:r>
              <a:rPr b="0" i="0" lang="en" sz="1400" u="none" cap="none" strike="noStrike">
                <a:solidFill>
                  <a:srgbClr val="FFFFFF"/>
                </a:solidFill>
                <a:latin typeface="Roboto"/>
                <a:ea typeface="Roboto"/>
                <a:cs typeface="Roboto"/>
                <a:sym typeface="Roboto"/>
              </a:rPr>
              <a:t>ENTRY LEVEL</a:t>
            </a:r>
            <a:endParaRPr b="0" i="0" sz="1400" u="none" cap="none" strike="noStrike">
              <a:solidFill>
                <a:srgbClr val="FFFFFF"/>
              </a:solidFill>
              <a:latin typeface="Roboto"/>
              <a:ea typeface="Roboto"/>
              <a:cs typeface="Roboto"/>
              <a:sym typeface="Roboto"/>
            </a:endParaRPr>
          </a:p>
          <a:p>
            <a:pPr indent="0" lvl="0" marL="0" marR="0" rtl="0" algn="ctr">
              <a:lnSpc>
                <a:spcPct val="115000"/>
              </a:lnSpc>
              <a:spcBef>
                <a:spcPts val="0"/>
              </a:spcBef>
              <a:spcAft>
                <a:spcPts val="0"/>
              </a:spcAft>
              <a:buClr>
                <a:schemeClr val="dk1"/>
              </a:buClr>
              <a:buSzPts val="990"/>
              <a:buFont typeface="Arial"/>
              <a:buNone/>
            </a:pPr>
            <a:r>
              <a:rPr b="0" i="0" lang="en" sz="1400" u="none" cap="none" strike="noStrike">
                <a:solidFill>
                  <a:srgbClr val="FFFFFF"/>
                </a:solidFill>
                <a:latin typeface="Roboto"/>
                <a:ea typeface="Roboto"/>
                <a:cs typeface="Roboto"/>
                <a:sym typeface="Roboto"/>
              </a:rPr>
              <a:t>INTERN</a:t>
            </a:r>
            <a:endParaRPr b="0" i="0" sz="14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 name="Google Shape;59;p1"/>
          <p:cNvPicPr preferRelativeResize="0"/>
          <p:nvPr/>
        </p:nvPicPr>
        <p:blipFill rotWithShape="1">
          <a:blip r:embed="rId3">
            <a:alphaModFix/>
          </a:blip>
          <a:srcRect b="0" l="0" r="0" t="0"/>
          <a:stretch/>
        </p:blipFill>
        <p:spPr>
          <a:xfrm>
            <a:off x="2898037" y="5906750"/>
            <a:ext cx="1976425" cy="2994375"/>
          </a:xfrm>
          <a:prstGeom prst="rect">
            <a:avLst/>
          </a:prstGeom>
          <a:noFill/>
          <a:ln>
            <a:noFill/>
          </a:ln>
        </p:spPr>
      </p:pic>
      <p:pic>
        <p:nvPicPr>
          <p:cNvPr id="60" name="Google Shape;60;p1"/>
          <p:cNvPicPr preferRelativeResize="0"/>
          <p:nvPr/>
        </p:nvPicPr>
        <p:blipFill rotWithShape="1">
          <a:blip r:embed="rId4">
            <a:alphaModFix/>
          </a:blip>
          <a:srcRect b="0" l="0" r="0" t="0"/>
          <a:stretch/>
        </p:blipFill>
        <p:spPr>
          <a:xfrm>
            <a:off x="4305300" y="8148300"/>
            <a:ext cx="325018" cy="455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2"/>
          <p:cNvSpPr/>
          <p:nvPr/>
        </p:nvSpPr>
        <p:spPr>
          <a:xfrm>
            <a:off x="0" y="225450"/>
            <a:ext cx="7772400" cy="1440000"/>
          </a:xfrm>
          <a:prstGeom prst="rect">
            <a:avLst/>
          </a:prstGeom>
          <a:solidFill>
            <a:srgbClr val="FFF8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
          <p:cNvSpPr/>
          <p:nvPr/>
        </p:nvSpPr>
        <p:spPr>
          <a:xfrm>
            <a:off x="595200" y="2880725"/>
            <a:ext cx="2005200" cy="338700"/>
          </a:xfrm>
          <a:prstGeom prst="rect">
            <a:avLst/>
          </a:prstGeom>
          <a:solidFill>
            <a:srgbClr val="FFF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
          <p:cNvSpPr txBox="1"/>
          <p:nvPr/>
        </p:nvSpPr>
        <p:spPr>
          <a:xfrm>
            <a:off x="552775" y="369588"/>
            <a:ext cx="4562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200"/>
              <a:buFont typeface="Arial"/>
              <a:buNone/>
            </a:pPr>
            <a:r>
              <a:rPr b="1" i="0" lang="en" sz="4200" u="none" cap="none" strike="noStrike">
                <a:solidFill>
                  <a:srgbClr val="434343"/>
                </a:solidFill>
                <a:latin typeface="EB Garamond"/>
                <a:ea typeface="EB Garamond"/>
                <a:cs typeface="EB Garamond"/>
                <a:sym typeface="EB Garamond"/>
              </a:rPr>
              <a:t>Christina Smith</a:t>
            </a:r>
            <a:endParaRPr b="1" i="0" sz="4200" u="none" cap="none" strike="noStrike">
              <a:solidFill>
                <a:srgbClr val="434343"/>
              </a:solidFill>
              <a:latin typeface="EB Garamond"/>
              <a:ea typeface="EB Garamond"/>
              <a:cs typeface="EB Garamond"/>
              <a:sym typeface="EB Garamond"/>
            </a:endParaRPr>
          </a:p>
        </p:txBody>
      </p:sp>
      <p:sp>
        <p:nvSpPr>
          <p:cNvPr id="68" name="Google Shape;68;p2"/>
          <p:cNvSpPr txBox="1"/>
          <p:nvPr/>
        </p:nvSpPr>
        <p:spPr>
          <a:xfrm>
            <a:off x="552775" y="1090213"/>
            <a:ext cx="4562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434343"/>
                </a:solidFill>
                <a:latin typeface="Roboto"/>
                <a:ea typeface="Roboto"/>
                <a:cs typeface="Roboto"/>
                <a:sym typeface="Roboto"/>
              </a:rPr>
              <a:t>YOUR JOB TITLE GOES HERE</a:t>
            </a:r>
            <a:endParaRPr b="0" i="0" sz="1600" u="none" cap="none" strike="noStrike">
              <a:solidFill>
                <a:srgbClr val="434343"/>
              </a:solidFill>
              <a:latin typeface="Roboto"/>
              <a:ea typeface="Roboto"/>
              <a:cs typeface="Roboto"/>
              <a:sym typeface="Roboto"/>
            </a:endParaRPr>
          </a:p>
        </p:txBody>
      </p:sp>
      <p:sp>
        <p:nvSpPr>
          <p:cNvPr id="69" name="Google Shape;69;p2"/>
          <p:cNvSpPr txBox="1"/>
          <p:nvPr/>
        </p:nvSpPr>
        <p:spPr>
          <a:xfrm>
            <a:off x="552775" y="1811063"/>
            <a:ext cx="4257300" cy="903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50"/>
              <a:buFont typeface="Arial"/>
              <a:buNone/>
            </a:pPr>
            <a:r>
              <a:rPr b="0" i="0" lang="en" sz="1050" u="none" cap="none" strike="noStrike">
                <a:solidFill>
                  <a:schemeClr val="dk1"/>
                </a:solidFill>
                <a:latin typeface="Roboto"/>
                <a:ea typeface="Roboto"/>
                <a:cs typeface="Roboto"/>
                <a:sym typeface="Roboto"/>
              </a:rPr>
              <a:t>Write a concise, two sentence summary of your job history including: years of experience, industry of experience, and areas of experience. Include specifics about your areas of expertise and when you have had proven success.</a:t>
            </a:r>
            <a:endParaRPr b="0" i="0" sz="1900" u="none" cap="none" strike="noStrike">
              <a:solidFill>
                <a:srgbClr val="000000"/>
              </a:solidFill>
              <a:latin typeface="Roboto"/>
              <a:ea typeface="Roboto"/>
              <a:cs typeface="Roboto"/>
              <a:sym typeface="Roboto"/>
            </a:endParaRPr>
          </a:p>
        </p:txBody>
      </p:sp>
      <p:sp>
        <p:nvSpPr>
          <p:cNvPr id="70" name="Google Shape;70;p2"/>
          <p:cNvSpPr txBox="1"/>
          <p:nvPr/>
        </p:nvSpPr>
        <p:spPr>
          <a:xfrm>
            <a:off x="595200" y="2880725"/>
            <a:ext cx="19575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434343"/>
                </a:solidFill>
                <a:latin typeface="Roboto"/>
                <a:ea typeface="Roboto"/>
                <a:cs typeface="Roboto"/>
                <a:sym typeface="Roboto"/>
              </a:rPr>
              <a:t>PROFESSIONAL EXPERIENCE</a:t>
            </a:r>
            <a:endParaRPr b="1" i="0" sz="1000" u="none" cap="none" strike="noStrike">
              <a:solidFill>
                <a:srgbClr val="434343"/>
              </a:solidFill>
              <a:latin typeface="Roboto"/>
              <a:ea typeface="Roboto"/>
              <a:cs typeface="Roboto"/>
              <a:sym typeface="Roboto"/>
            </a:endParaRPr>
          </a:p>
        </p:txBody>
      </p:sp>
      <p:sp>
        <p:nvSpPr>
          <p:cNvPr id="71" name="Google Shape;71;p2"/>
          <p:cNvSpPr txBox="1"/>
          <p:nvPr/>
        </p:nvSpPr>
        <p:spPr>
          <a:xfrm>
            <a:off x="552675" y="3331075"/>
            <a:ext cx="2809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COMPANY NAME – Company Location</a:t>
            </a:r>
            <a:endParaRPr b="0" i="0" sz="1000" u="none" cap="none" strike="noStrike">
              <a:solidFill>
                <a:srgbClr val="434343"/>
              </a:solidFill>
              <a:latin typeface="Roboto"/>
              <a:ea typeface="Roboto"/>
              <a:cs typeface="Roboto"/>
              <a:sym typeface="Roboto"/>
            </a:endParaRPr>
          </a:p>
        </p:txBody>
      </p:sp>
      <p:sp>
        <p:nvSpPr>
          <p:cNvPr id="72" name="Google Shape;72;p2"/>
          <p:cNvSpPr txBox="1"/>
          <p:nvPr/>
        </p:nvSpPr>
        <p:spPr>
          <a:xfrm>
            <a:off x="3152175" y="3331075"/>
            <a:ext cx="1762500" cy="338700"/>
          </a:xfrm>
          <a:prstGeom prst="rect">
            <a:avLst/>
          </a:prstGeom>
          <a:noFill/>
          <a:ln>
            <a:noFill/>
          </a:ln>
        </p:spPr>
        <p:txBody>
          <a:bodyPr anchorCtr="0" anchor="t" bIns="91425" lIns="91425" spcFirstLastPara="1" rIns="91425" wrap="square" tIns="91425">
            <a:spAutoFit/>
          </a:bodyPr>
          <a:lstStyle/>
          <a:p>
            <a:pPr indent="0" lvl="0" marL="0" marR="0" rtl="0" algn="r">
              <a:lnSpc>
                <a:spcPct val="115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2015  - Present</a:t>
            </a:r>
            <a:endParaRPr b="0" i="0" sz="1000" u="none" cap="none" strike="noStrike">
              <a:solidFill>
                <a:srgbClr val="434343"/>
              </a:solidFill>
              <a:latin typeface="Roboto"/>
              <a:ea typeface="Roboto"/>
              <a:cs typeface="Roboto"/>
              <a:sym typeface="Roboto"/>
            </a:endParaRPr>
          </a:p>
        </p:txBody>
      </p:sp>
      <p:sp>
        <p:nvSpPr>
          <p:cNvPr id="73" name="Google Shape;73;p2"/>
          <p:cNvSpPr txBox="1"/>
          <p:nvPr/>
        </p:nvSpPr>
        <p:spPr>
          <a:xfrm>
            <a:off x="552675" y="3533575"/>
            <a:ext cx="28095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0" i="1" lang="en" sz="900" u="none" cap="none" strike="noStrike">
                <a:solidFill>
                  <a:srgbClr val="434343"/>
                </a:solidFill>
                <a:latin typeface="Roboto"/>
                <a:ea typeface="Roboto"/>
                <a:cs typeface="Roboto"/>
                <a:sym typeface="Roboto"/>
              </a:rPr>
              <a:t>Brief summary of the company</a:t>
            </a:r>
            <a:endParaRPr b="0" i="1" sz="900" u="none" cap="none" strike="noStrike">
              <a:solidFill>
                <a:srgbClr val="434343"/>
              </a:solidFill>
              <a:latin typeface="Roboto"/>
              <a:ea typeface="Roboto"/>
              <a:cs typeface="Roboto"/>
              <a:sym typeface="Roboto"/>
            </a:endParaRPr>
          </a:p>
        </p:txBody>
      </p:sp>
      <p:sp>
        <p:nvSpPr>
          <p:cNvPr id="74" name="Google Shape;74;p2"/>
          <p:cNvSpPr txBox="1"/>
          <p:nvPr/>
        </p:nvSpPr>
        <p:spPr>
          <a:xfrm>
            <a:off x="552675" y="3850225"/>
            <a:ext cx="2809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434343"/>
                </a:solidFill>
                <a:latin typeface="Roboto"/>
                <a:ea typeface="Roboto"/>
                <a:cs typeface="Roboto"/>
                <a:sym typeface="Roboto"/>
              </a:rPr>
              <a:t>Your job title here</a:t>
            </a:r>
            <a:endParaRPr b="1" i="0" sz="1200" u="none" cap="none" strike="noStrike">
              <a:solidFill>
                <a:srgbClr val="434343"/>
              </a:solidFill>
              <a:latin typeface="Roboto"/>
              <a:ea typeface="Roboto"/>
              <a:cs typeface="Roboto"/>
              <a:sym typeface="Roboto"/>
            </a:endParaRPr>
          </a:p>
        </p:txBody>
      </p:sp>
      <p:sp>
        <p:nvSpPr>
          <p:cNvPr id="75" name="Google Shape;75;p2"/>
          <p:cNvSpPr txBox="1"/>
          <p:nvPr/>
        </p:nvSpPr>
        <p:spPr>
          <a:xfrm>
            <a:off x="552675" y="4143325"/>
            <a:ext cx="4362000" cy="801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434343"/>
                </a:solidFill>
                <a:latin typeface="Roboto"/>
                <a:ea typeface="Roboto"/>
                <a:cs typeface="Roboto"/>
                <a:sym typeface="Roboto"/>
              </a:rPr>
              <a:t>In two or three sentences, describe what you achieved at your job. Include how your personal efforts contributed to overall success for the company, the size of the team you oversaw if applicable, and any other professional successes not previously mentioned.</a:t>
            </a:r>
            <a:endParaRPr b="0" i="0" sz="900" u="none" cap="none" strike="noStrike">
              <a:solidFill>
                <a:srgbClr val="434343"/>
              </a:solidFill>
              <a:latin typeface="Roboto"/>
              <a:ea typeface="Roboto"/>
              <a:cs typeface="Roboto"/>
              <a:sym typeface="Roboto"/>
            </a:endParaRPr>
          </a:p>
        </p:txBody>
      </p:sp>
      <p:sp>
        <p:nvSpPr>
          <p:cNvPr id="76" name="Google Shape;76;p2"/>
          <p:cNvSpPr txBox="1"/>
          <p:nvPr/>
        </p:nvSpPr>
        <p:spPr>
          <a:xfrm>
            <a:off x="552780" y="4945125"/>
            <a:ext cx="4362000" cy="48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1" i="0" lang="en" sz="900" u="none" cap="none" strike="noStrike">
                <a:solidFill>
                  <a:srgbClr val="434343"/>
                </a:solidFill>
                <a:latin typeface="Roboto"/>
                <a:ea typeface="Roboto"/>
                <a:cs typeface="Roboto"/>
                <a:sym typeface="Roboto"/>
              </a:rPr>
              <a:t>Type of Strategy:</a:t>
            </a:r>
            <a:r>
              <a:rPr b="0" i="0" lang="en" sz="900" u="none" cap="none" strike="noStrike">
                <a:solidFill>
                  <a:srgbClr val="434343"/>
                </a:solidFill>
                <a:latin typeface="Roboto"/>
                <a:ea typeface="Roboto"/>
                <a:cs typeface="Roboto"/>
                <a:sym typeface="Roboto"/>
              </a:rPr>
              <a:t> Go deeper into this specific type of strategy by providing more information about how you succeeded in this area as a strategist.</a:t>
            </a:r>
            <a:endParaRPr b="0" i="0" sz="900" u="none" cap="none" strike="noStrike">
              <a:solidFill>
                <a:srgbClr val="434343"/>
              </a:solidFill>
              <a:latin typeface="Roboto"/>
              <a:ea typeface="Roboto"/>
              <a:cs typeface="Roboto"/>
              <a:sym typeface="Roboto"/>
            </a:endParaRPr>
          </a:p>
        </p:txBody>
      </p:sp>
      <p:sp>
        <p:nvSpPr>
          <p:cNvPr id="77" name="Google Shape;77;p2"/>
          <p:cNvSpPr/>
          <p:nvPr/>
        </p:nvSpPr>
        <p:spPr>
          <a:xfrm>
            <a:off x="5900325" y="238200"/>
            <a:ext cx="1871700" cy="238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Strategist Resume </a:t>
            </a:r>
            <a:r>
              <a:rPr b="0" i="0" lang="en" sz="700" u="none" cap="none" strike="noStrike">
                <a:solidFill>
                  <a:srgbClr val="000000"/>
                </a:solidFill>
                <a:latin typeface="Arial"/>
                <a:ea typeface="Arial"/>
                <a:cs typeface="Arial"/>
                <a:sym typeface="Arial"/>
              </a:rPr>
              <a:t>(Delete this tag)</a:t>
            </a:r>
            <a:endParaRPr b="0" i="0" sz="700" u="none" cap="none" strike="noStrike">
              <a:solidFill>
                <a:srgbClr val="000000"/>
              </a:solidFill>
              <a:latin typeface="Arial"/>
              <a:ea typeface="Arial"/>
              <a:cs typeface="Arial"/>
              <a:sym typeface="Arial"/>
            </a:endParaRPr>
          </a:p>
        </p:txBody>
      </p:sp>
      <p:sp>
        <p:nvSpPr>
          <p:cNvPr id="78" name="Google Shape;78;p2"/>
          <p:cNvSpPr/>
          <p:nvPr/>
        </p:nvSpPr>
        <p:spPr>
          <a:xfrm>
            <a:off x="0" y="0"/>
            <a:ext cx="7772400" cy="238200"/>
          </a:xfrm>
          <a:prstGeom prst="rect">
            <a:avLst/>
          </a:prstGeom>
          <a:solidFill>
            <a:srgbClr val="F9CB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
          <p:cNvSpPr txBox="1"/>
          <p:nvPr/>
        </p:nvSpPr>
        <p:spPr>
          <a:xfrm>
            <a:off x="552675" y="5639225"/>
            <a:ext cx="2809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COMPANY NAME – Company Location</a:t>
            </a:r>
            <a:endParaRPr b="0" i="0" sz="1000" u="none" cap="none" strike="noStrike">
              <a:solidFill>
                <a:srgbClr val="434343"/>
              </a:solidFill>
              <a:latin typeface="Roboto"/>
              <a:ea typeface="Roboto"/>
              <a:cs typeface="Roboto"/>
              <a:sym typeface="Roboto"/>
            </a:endParaRPr>
          </a:p>
        </p:txBody>
      </p:sp>
      <p:sp>
        <p:nvSpPr>
          <p:cNvPr id="80" name="Google Shape;80;p2"/>
          <p:cNvSpPr txBox="1"/>
          <p:nvPr/>
        </p:nvSpPr>
        <p:spPr>
          <a:xfrm>
            <a:off x="3152175" y="5639225"/>
            <a:ext cx="1762500" cy="338700"/>
          </a:xfrm>
          <a:prstGeom prst="rect">
            <a:avLst/>
          </a:prstGeom>
          <a:noFill/>
          <a:ln>
            <a:noFill/>
          </a:ln>
        </p:spPr>
        <p:txBody>
          <a:bodyPr anchorCtr="0" anchor="t" bIns="91425" lIns="91425" spcFirstLastPara="1" rIns="91425" wrap="square" tIns="91425">
            <a:spAutoFit/>
          </a:bodyPr>
          <a:lstStyle/>
          <a:p>
            <a:pPr indent="0" lvl="0" marL="0" marR="0" rtl="0" algn="r">
              <a:lnSpc>
                <a:spcPct val="115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2015  - Present</a:t>
            </a:r>
            <a:endParaRPr b="0" i="0" sz="1000" u="none" cap="none" strike="noStrike">
              <a:solidFill>
                <a:srgbClr val="434343"/>
              </a:solidFill>
              <a:latin typeface="Roboto"/>
              <a:ea typeface="Roboto"/>
              <a:cs typeface="Roboto"/>
              <a:sym typeface="Roboto"/>
            </a:endParaRPr>
          </a:p>
        </p:txBody>
      </p:sp>
      <p:sp>
        <p:nvSpPr>
          <p:cNvPr id="81" name="Google Shape;81;p2"/>
          <p:cNvSpPr txBox="1"/>
          <p:nvPr/>
        </p:nvSpPr>
        <p:spPr>
          <a:xfrm>
            <a:off x="552675" y="5841725"/>
            <a:ext cx="28095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0" i="1" lang="en" sz="900" u="none" cap="none" strike="noStrike">
                <a:solidFill>
                  <a:srgbClr val="434343"/>
                </a:solidFill>
                <a:latin typeface="Roboto"/>
                <a:ea typeface="Roboto"/>
                <a:cs typeface="Roboto"/>
                <a:sym typeface="Roboto"/>
              </a:rPr>
              <a:t>Brief summary of the company</a:t>
            </a:r>
            <a:endParaRPr b="0" i="1" sz="900" u="none" cap="none" strike="noStrike">
              <a:solidFill>
                <a:srgbClr val="434343"/>
              </a:solidFill>
              <a:latin typeface="Roboto"/>
              <a:ea typeface="Roboto"/>
              <a:cs typeface="Roboto"/>
              <a:sym typeface="Roboto"/>
            </a:endParaRPr>
          </a:p>
        </p:txBody>
      </p:sp>
      <p:sp>
        <p:nvSpPr>
          <p:cNvPr id="82" name="Google Shape;82;p2"/>
          <p:cNvSpPr txBox="1"/>
          <p:nvPr/>
        </p:nvSpPr>
        <p:spPr>
          <a:xfrm>
            <a:off x="552675" y="6158375"/>
            <a:ext cx="2809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434343"/>
                </a:solidFill>
                <a:latin typeface="Roboto"/>
                <a:ea typeface="Roboto"/>
                <a:cs typeface="Roboto"/>
                <a:sym typeface="Roboto"/>
              </a:rPr>
              <a:t>Your job title here</a:t>
            </a:r>
            <a:endParaRPr b="1" i="0" sz="1200" u="none" cap="none" strike="noStrike">
              <a:solidFill>
                <a:srgbClr val="434343"/>
              </a:solidFill>
              <a:latin typeface="Roboto"/>
              <a:ea typeface="Roboto"/>
              <a:cs typeface="Roboto"/>
              <a:sym typeface="Roboto"/>
            </a:endParaRPr>
          </a:p>
        </p:txBody>
      </p:sp>
      <p:sp>
        <p:nvSpPr>
          <p:cNvPr id="83" name="Google Shape;83;p2"/>
          <p:cNvSpPr txBox="1"/>
          <p:nvPr/>
        </p:nvSpPr>
        <p:spPr>
          <a:xfrm>
            <a:off x="552675" y="6451475"/>
            <a:ext cx="4362000" cy="801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434343"/>
                </a:solidFill>
                <a:latin typeface="Roboto"/>
                <a:ea typeface="Roboto"/>
                <a:cs typeface="Roboto"/>
                <a:sym typeface="Roboto"/>
              </a:rPr>
              <a:t>In two or three sentences, describe what you achieved at your job. Include how your personal efforts contributed to overall success for the company, the size of the team you oversaw if applicable, and any other professional successes not previously mentioned.</a:t>
            </a:r>
            <a:endParaRPr b="0" i="0" sz="900" u="none" cap="none" strike="noStrike">
              <a:solidFill>
                <a:srgbClr val="434343"/>
              </a:solidFill>
              <a:latin typeface="Roboto"/>
              <a:ea typeface="Roboto"/>
              <a:cs typeface="Roboto"/>
              <a:sym typeface="Roboto"/>
            </a:endParaRPr>
          </a:p>
        </p:txBody>
      </p:sp>
      <p:sp>
        <p:nvSpPr>
          <p:cNvPr id="84" name="Google Shape;84;p2"/>
          <p:cNvSpPr txBox="1"/>
          <p:nvPr/>
        </p:nvSpPr>
        <p:spPr>
          <a:xfrm>
            <a:off x="552780" y="7253275"/>
            <a:ext cx="4362000" cy="48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1" i="0" lang="en" sz="900" u="none" cap="none" strike="noStrike">
                <a:solidFill>
                  <a:srgbClr val="434343"/>
                </a:solidFill>
                <a:latin typeface="Roboto"/>
                <a:ea typeface="Roboto"/>
                <a:cs typeface="Roboto"/>
                <a:sym typeface="Roboto"/>
              </a:rPr>
              <a:t>Type of Strategy:</a:t>
            </a:r>
            <a:r>
              <a:rPr b="0" i="0" lang="en" sz="900" u="none" cap="none" strike="noStrike">
                <a:solidFill>
                  <a:srgbClr val="434343"/>
                </a:solidFill>
                <a:latin typeface="Roboto"/>
                <a:ea typeface="Roboto"/>
                <a:cs typeface="Roboto"/>
                <a:sym typeface="Roboto"/>
              </a:rPr>
              <a:t> Go deeper into this specific type of strategy by providing more information about how you succeeded in this area as a strategist.</a:t>
            </a:r>
            <a:endParaRPr b="0" i="0" sz="900" u="none" cap="none" strike="noStrike">
              <a:solidFill>
                <a:srgbClr val="434343"/>
              </a:solidFill>
              <a:latin typeface="Roboto"/>
              <a:ea typeface="Roboto"/>
              <a:cs typeface="Roboto"/>
              <a:sym typeface="Roboto"/>
            </a:endParaRPr>
          </a:p>
        </p:txBody>
      </p:sp>
      <p:sp>
        <p:nvSpPr>
          <p:cNvPr id="85" name="Google Shape;85;p2"/>
          <p:cNvSpPr/>
          <p:nvPr/>
        </p:nvSpPr>
        <p:spPr>
          <a:xfrm>
            <a:off x="595200" y="7872925"/>
            <a:ext cx="2005200" cy="338700"/>
          </a:xfrm>
          <a:prstGeom prst="rect">
            <a:avLst/>
          </a:prstGeom>
          <a:solidFill>
            <a:srgbClr val="FFF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
          <p:cNvSpPr txBox="1"/>
          <p:nvPr/>
        </p:nvSpPr>
        <p:spPr>
          <a:xfrm>
            <a:off x="595200" y="7872925"/>
            <a:ext cx="20052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434343"/>
                </a:solidFill>
                <a:latin typeface="Roboto"/>
                <a:ea typeface="Roboto"/>
                <a:cs typeface="Roboto"/>
                <a:sym typeface="Roboto"/>
              </a:rPr>
              <a:t>EDUCATION &amp; CREDENTIALS</a:t>
            </a:r>
            <a:endParaRPr b="1" i="0" sz="1000" u="none" cap="none" strike="noStrike">
              <a:solidFill>
                <a:srgbClr val="434343"/>
              </a:solidFill>
              <a:latin typeface="Roboto"/>
              <a:ea typeface="Roboto"/>
              <a:cs typeface="Roboto"/>
              <a:sym typeface="Roboto"/>
            </a:endParaRPr>
          </a:p>
        </p:txBody>
      </p:sp>
      <p:sp>
        <p:nvSpPr>
          <p:cNvPr id="87" name="Google Shape;87;p2"/>
          <p:cNvSpPr txBox="1"/>
          <p:nvPr/>
        </p:nvSpPr>
        <p:spPr>
          <a:xfrm>
            <a:off x="552775" y="8348875"/>
            <a:ext cx="4362000" cy="1279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1" i="0" lang="en" sz="900" u="none" cap="none" strike="noStrike">
                <a:solidFill>
                  <a:srgbClr val="434343"/>
                </a:solidFill>
                <a:latin typeface="Roboto"/>
                <a:ea typeface="Roboto"/>
                <a:cs typeface="Roboto"/>
                <a:sym typeface="Roboto"/>
              </a:rPr>
              <a:t>Type of Degree, Graduation Year</a:t>
            </a:r>
            <a:endParaRPr b="1" i="0" sz="900" u="none" cap="none" strike="noStrike">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434343"/>
                </a:solidFill>
                <a:latin typeface="Roboto"/>
                <a:ea typeface="Roboto"/>
                <a:cs typeface="Roboto"/>
                <a:sym typeface="Roboto"/>
              </a:rPr>
              <a:t> University, Location </a:t>
            </a:r>
            <a:endParaRPr b="0" i="0" sz="900" u="none" cap="none" strike="noStrike">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900"/>
              <a:buFont typeface="Arial"/>
              <a:buNone/>
            </a:pPr>
            <a:r>
              <a:rPr b="1" i="0" lang="en" sz="900" u="none" cap="none" strike="noStrike">
                <a:solidFill>
                  <a:srgbClr val="434343"/>
                </a:solidFill>
                <a:latin typeface="Roboto"/>
                <a:ea typeface="Roboto"/>
                <a:cs typeface="Roboto"/>
                <a:sym typeface="Roboto"/>
              </a:rPr>
              <a:t>Certifications: </a:t>
            </a:r>
            <a:r>
              <a:rPr b="0" i="0" lang="en" sz="900" u="none" cap="none" strike="noStrike">
                <a:solidFill>
                  <a:srgbClr val="434343"/>
                </a:solidFill>
                <a:latin typeface="Roboto"/>
                <a:ea typeface="Roboto"/>
                <a:cs typeface="Roboto"/>
                <a:sym typeface="Roboto"/>
              </a:rPr>
              <a:t>Include any and all certifications you hold. </a:t>
            </a:r>
            <a:br>
              <a:rPr b="0" i="0" lang="en" sz="900" u="none" cap="none" strike="noStrike">
                <a:solidFill>
                  <a:srgbClr val="434343"/>
                </a:solidFill>
                <a:latin typeface="Roboto"/>
                <a:ea typeface="Roboto"/>
                <a:cs typeface="Roboto"/>
                <a:sym typeface="Roboto"/>
              </a:rPr>
            </a:br>
            <a:br>
              <a:rPr b="0" i="0" lang="en" sz="900" u="none" cap="none" strike="noStrike">
                <a:solidFill>
                  <a:srgbClr val="434343"/>
                </a:solidFill>
                <a:latin typeface="Roboto"/>
                <a:ea typeface="Roboto"/>
                <a:cs typeface="Roboto"/>
                <a:sym typeface="Roboto"/>
              </a:rPr>
            </a:br>
            <a:r>
              <a:rPr b="1" i="0" lang="en" sz="900" u="none" cap="none" strike="noStrike">
                <a:solidFill>
                  <a:srgbClr val="434343"/>
                </a:solidFill>
                <a:latin typeface="Roboto"/>
                <a:ea typeface="Roboto"/>
                <a:cs typeface="Roboto"/>
                <a:sym typeface="Roboto"/>
              </a:rPr>
              <a:t>Computer &amp; Web Knowledge/Skills: </a:t>
            </a:r>
            <a:r>
              <a:rPr b="0" i="0" lang="en" sz="900" u="none" cap="none" strike="noStrike">
                <a:solidFill>
                  <a:srgbClr val="434343"/>
                </a:solidFill>
                <a:latin typeface="Roboto"/>
                <a:ea typeface="Roboto"/>
                <a:cs typeface="Roboto"/>
                <a:sym typeface="Roboto"/>
              </a:rPr>
              <a:t>This is where you will list all additional skills you have, including which software and programs you are fluent in using.</a:t>
            </a:r>
            <a:endParaRPr b="0" i="0" sz="900" u="none" cap="none" strike="noStrike">
              <a:solidFill>
                <a:srgbClr val="434343"/>
              </a:solidFill>
              <a:latin typeface="Roboto"/>
              <a:ea typeface="Roboto"/>
              <a:cs typeface="Roboto"/>
              <a:sym typeface="Roboto"/>
            </a:endParaRPr>
          </a:p>
        </p:txBody>
      </p:sp>
      <p:sp>
        <p:nvSpPr>
          <p:cNvPr id="88" name="Google Shape;88;p2"/>
          <p:cNvSpPr/>
          <p:nvPr/>
        </p:nvSpPr>
        <p:spPr>
          <a:xfrm>
            <a:off x="5205300" y="1948763"/>
            <a:ext cx="890700" cy="338700"/>
          </a:xfrm>
          <a:prstGeom prst="rect">
            <a:avLst/>
          </a:prstGeom>
          <a:solidFill>
            <a:srgbClr val="FFF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
          <p:cNvSpPr txBox="1"/>
          <p:nvPr/>
        </p:nvSpPr>
        <p:spPr>
          <a:xfrm>
            <a:off x="5205300" y="1948763"/>
            <a:ext cx="8907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434343"/>
                </a:solidFill>
                <a:latin typeface="Roboto"/>
                <a:ea typeface="Roboto"/>
                <a:cs typeface="Roboto"/>
                <a:sym typeface="Roboto"/>
              </a:rPr>
              <a:t>CONTACT</a:t>
            </a:r>
            <a:endParaRPr b="1" i="0" sz="1000" u="none" cap="none" strike="noStrike">
              <a:solidFill>
                <a:srgbClr val="434343"/>
              </a:solidFill>
              <a:latin typeface="Roboto"/>
              <a:ea typeface="Roboto"/>
              <a:cs typeface="Roboto"/>
              <a:sym typeface="Roboto"/>
            </a:endParaRPr>
          </a:p>
        </p:txBody>
      </p:sp>
      <p:sp>
        <p:nvSpPr>
          <p:cNvPr id="90" name="Google Shape;90;p2"/>
          <p:cNvSpPr txBox="1"/>
          <p:nvPr/>
        </p:nvSpPr>
        <p:spPr>
          <a:xfrm>
            <a:off x="5205300" y="2371838"/>
            <a:ext cx="19575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rgbClr val="000000"/>
              </a:buClr>
              <a:buSzPts val="1050"/>
              <a:buFont typeface="Arial"/>
              <a:buNone/>
            </a:pPr>
            <a:r>
              <a:rPr b="0" i="0" lang="en" sz="1050" u="none" cap="none" strike="noStrike">
                <a:solidFill>
                  <a:srgbClr val="434343"/>
                </a:solidFill>
                <a:latin typeface="Roboto"/>
                <a:ea typeface="Roboto"/>
                <a:cs typeface="Roboto"/>
                <a:sym typeface="Roboto"/>
              </a:rPr>
              <a:t>Location </a:t>
            </a:r>
            <a:endParaRPr b="0" i="0" sz="1050" u="none" cap="none" strike="noStrike">
              <a:solidFill>
                <a:srgbClr val="434343"/>
              </a:solidFill>
              <a:latin typeface="Roboto"/>
              <a:ea typeface="Roboto"/>
              <a:cs typeface="Roboto"/>
              <a:sym typeface="Roboto"/>
            </a:endParaRPr>
          </a:p>
          <a:p>
            <a:pPr indent="0" lvl="0" marL="0" marR="0" rtl="0" algn="l">
              <a:lnSpc>
                <a:spcPct val="200000"/>
              </a:lnSpc>
              <a:spcBef>
                <a:spcPts val="0"/>
              </a:spcBef>
              <a:spcAft>
                <a:spcPts val="0"/>
              </a:spcAft>
              <a:buClr>
                <a:srgbClr val="000000"/>
              </a:buClr>
              <a:buSzPts val="1050"/>
              <a:buFont typeface="Arial"/>
              <a:buNone/>
            </a:pPr>
            <a:r>
              <a:rPr b="0" i="0" lang="en" sz="1050" u="none" cap="none" strike="noStrike">
                <a:solidFill>
                  <a:srgbClr val="434343"/>
                </a:solidFill>
                <a:latin typeface="Roboto"/>
                <a:ea typeface="Roboto"/>
                <a:cs typeface="Roboto"/>
                <a:sym typeface="Roboto"/>
              </a:rPr>
              <a:t>Phone Number name@email.com </a:t>
            </a:r>
            <a:endParaRPr b="0" i="0" sz="1050" u="none" cap="none" strike="noStrike">
              <a:solidFill>
                <a:srgbClr val="434343"/>
              </a:solidFill>
              <a:latin typeface="Roboto"/>
              <a:ea typeface="Roboto"/>
              <a:cs typeface="Roboto"/>
              <a:sym typeface="Roboto"/>
            </a:endParaRPr>
          </a:p>
          <a:p>
            <a:pPr indent="0" lvl="0" marL="0" marR="0" rtl="0" algn="l">
              <a:lnSpc>
                <a:spcPct val="200000"/>
              </a:lnSpc>
              <a:spcBef>
                <a:spcPts val="0"/>
              </a:spcBef>
              <a:spcAft>
                <a:spcPts val="0"/>
              </a:spcAft>
              <a:buClr>
                <a:srgbClr val="000000"/>
              </a:buClr>
              <a:buSzPts val="1050"/>
              <a:buFont typeface="Arial"/>
              <a:buNone/>
            </a:pPr>
            <a:r>
              <a:rPr b="0" i="0" lang="en" sz="1050" u="none" cap="none" strike="noStrike">
                <a:solidFill>
                  <a:srgbClr val="434343"/>
                </a:solidFill>
                <a:latin typeface="Roboto"/>
                <a:ea typeface="Roboto"/>
                <a:cs typeface="Roboto"/>
                <a:sym typeface="Roboto"/>
              </a:rPr>
              <a:t>LinkedIn profile link </a:t>
            </a:r>
            <a:endParaRPr b="0" i="0" sz="1050" u="none" cap="none" strike="noStrike">
              <a:solidFill>
                <a:srgbClr val="434343"/>
              </a:solidFill>
              <a:latin typeface="Roboto"/>
              <a:ea typeface="Roboto"/>
              <a:cs typeface="Roboto"/>
              <a:sym typeface="Roboto"/>
            </a:endParaRPr>
          </a:p>
          <a:p>
            <a:pPr indent="0" lvl="0" marL="0" marR="0" rtl="0" algn="l">
              <a:lnSpc>
                <a:spcPct val="200000"/>
              </a:lnSpc>
              <a:spcBef>
                <a:spcPts val="0"/>
              </a:spcBef>
              <a:spcAft>
                <a:spcPts val="0"/>
              </a:spcAft>
              <a:buClr>
                <a:srgbClr val="000000"/>
              </a:buClr>
              <a:buSzPts val="1050"/>
              <a:buFont typeface="Arial"/>
              <a:buNone/>
            </a:pPr>
            <a:r>
              <a:rPr b="0" i="0" lang="en" sz="1050" u="none" cap="none" strike="noStrike">
                <a:solidFill>
                  <a:srgbClr val="434343"/>
                </a:solidFill>
                <a:latin typeface="Roboto"/>
                <a:ea typeface="Roboto"/>
                <a:cs typeface="Roboto"/>
                <a:sym typeface="Roboto"/>
              </a:rPr>
              <a:t>Twitter @username</a:t>
            </a:r>
            <a:endParaRPr b="0" i="0" sz="1900" u="none" cap="none" strike="noStrike">
              <a:solidFill>
                <a:srgbClr val="434343"/>
              </a:solidFill>
              <a:latin typeface="Roboto"/>
              <a:ea typeface="Roboto"/>
              <a:cs typeface="Roboto"/>
              <a:sym typeface="Roboto"/>
            </a:endParaRPr>
          </a:p>
        </p:txBody>
      </p:sp>
      <p:sp>
        <p:nvSpPr>
          <p:cNvPr id="91" name="Google Shape;91;p2"/>
          <p:cNvSpPr/>
          <p:nvPr/>
        </p:nvSpPr>
        <p:spPr>
          <a:xfrm>
            <a:off x="5247825" y="4318163"/>
            <a:ext cx="1562700" cy="338700"/>
          </a:xfrm>
          <a:prstGeom prst="rect">
            <a:avLst/>
          </a:prstGeom>
          <a:solidFill>
            <a:srgbClr val="FFF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
          <p:cNvSpPr txBox="1"/>
          <p:nvPr/>
        </p:nvSpPr>
        <p:spPr>
          <a:xfrm>
            <a:off x="5247825" y="4318163"/>
            <a:ext cx="15150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434343"/>
                </a:solidFill>
                <a:latin typeface="Roboto"/>
                <a:ea typeface="Roboto"/>
                <a:cs typeface="Roboto"/>
                <a:sym typeface="Roboto"/>
              </a:rPr>
              <a:t>AREAS OF EXPERTISE</a:t>
            </a:r>
            <a:endParaRPr b="1" i="0" sz="1000" u="none" cap="none" strike="noStrike">
              <a:solidFill>
                <a:srgbClr val="434343"/>
              </a:solidFill>
              <a:latin typeface="Roboto"/>
              <a:ea typeface="Roboto"/>
              <a:cs typeface="Roboto"/>
              <a:sym typeface="Roboto"/>
            </a:endParaRPr>
          </a:p>
        </p:txBody>
      </p:sp>
      <p:sp>
        <p:nvSpPr>
          <p:cNvPr id="93" name="Google Shape;93;p2"/>
          <p:cNvSpPr txBox="1"/>
          <p:nvPr/>
        </p:nvSpPr>
        <p:spPr>
          <a:xfrm>
            <a:off x="5205300" y="5541813"/>
            <a:ext cx="1957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434343"/>
                </a:solidFill>
                <a:latin typeface="Roboto"/>
                <a:ea typeface="Roboto"/>
                <a:cs typeface="Roboto"/>
                <a:sym typeface="Roboto"/>
              </a:rPr>
              <a:t>Experience Highlight</a:t>
            </a:r>
            <a:endParaRPr b="1" i="0" sz="1000" u="none" cap="none" strike="noStrike">
              <a:solidFill>
                <a:srgbClr val="434343"/>
              </a:solidFill>
              <a:latin typeface="Roboto"/>
              <a:ea typeface="Roboto"/>
              <a:cs typeface="Roboto"/>
              <a:sym typeface="Roboto"/>
            </a:endParaRPr>
          </a:p>
        </p:txBody>
      </p:sp>
      <p:sp>
        <p:nvSpPr>
          <p:cNvPr id="94" name="Google Shape;94;p2"/>
          <p:cNvSpPr txBox="1"/>
          <p:nvPr/>
        </p:nvSpPr>
        <p:spPr>
          <a:xfrm>
            <a:off x="5205300" y="5758713"/>
            <a:ext cx="1957500" cy="48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434343"/>
                </a:solidFill>
                <a:latin typeface="Roboto"/>
                <a:ea typeface="Roboto"/>
                <a:cs typeface="Roboto"/>
                <a:sym typeface="Roboto"/>
              </a:rPr>
              <a:t>This is where you will mention your experience more generally.</a:t>
            </a:r>
            <a:endParaRPr b="0" i="0" sz="900" u="none" cap="none" strike="noStrike">
              <a:solidFill>
                <a:srgbClr val="434343"/>
              </a:solidFill>
              <a:latin typeface="Roboto"/>
              <a:ea typeface="Roboto"/>
              <a:cs typeface="Roboto"/>
              <a:sym typeface="Roboto"/>
            </a:endParaRPr>
          </a:p>
        </p:txBody>
      </p:sp>
      <p:sp>
        <p:nvSpPr>
          <p:cNvPr id="95" name="Google Shape;95;p2"/>
          <p:cNvSpPr txBox="1"/>
          <p:nvPr/>
        </p:nvSpPr>
        <p:spPr>
          <a:xfrm>
            <a:off x="5205300" y="6296813"/>
            <a:ext cx="1957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434343"/>
                </a:solidFill>
                <a:latin typeface="Roboto"/>
                <a:ea typeface="Roboto"/>
                <a:cs typeface="Roboto"/>
                <a:sym typeface="Roboto"/>
              </a:rPr>
              <a:t>Experience Highlight</a:t>
            </a:r>
            <a:endParaRPr b="1" i="0" sz="1000" u="none" cap="none" strike="noStrike">
              <a:solidFill>
                <a:srgbClr val="434343"/>
              </a:solidFill>
              <a:latin typeface="Roboto"/>
              <a:ea typeface="Roboto"/>
              <a:cs typeface="Roboto"/>
              <a:sym typeface="Roboto"/>
            </a:endParaRPr>
          </a:p>
        </p:txBody>
      </p:sp>
      <p:sp>
        <p:nvSpPr>
          <p:cNvPr id="96" name="Google Shape;96;p2"/>
          <p:cNvSpPr txBox="1"/>
          <p:nvPr/>
        </p:nvSpPr>
        <p:spPr>
          <a:xfrm>
            <a:off x="5205300" y="6513713"/>
            <a:ext cx="1957500" cy="48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434343"/>
                </a:solidFill>
                <a:latin typeface="Roboto"/>
                <a:ea typeface="Roboto"/>
                <a:cs typeface="Roboto"/>
                <a:sym typeface="Roboto"/>
              </a:rPr>
              <a:t>This is where you will mention your experience more generally.</a:t>
            </a:r>
            <a:endParaRPr b="0" i="0" sz="900" u="none" cap="none" strike="noStrike">
              <a:solidFill>
                <a:srgbClr val="434343"/>
              </a:solidFill>
              <a:latin typeface="Roboto"/>
              <a:ea typeface="Roboto"/>
              <a:cs typeface="Roboto"/>
              <a:sym typeface="Roboto"/>
            </a:endParaRPr>
          </a:p>
        </p:txBody>
      </p:sp>
      <p:sp>
        <p:nvSpPr>
          <p:cNvPr id="97" name="Google Shape;97;p2"/>
          <p:cNvSpPr/>
          <p:nvPr/>
        </p:nvSpPr>
        <p:spPr>
          <a:xfrm>
            <a:off x="5247825" y="7266763"/>
            <a:ext cx="890700" cy="338700"/>
          </a:xfrm>
          <a:prstGeom prst="rect">
            <a:avLst/>
          </a:prstGeom>
          <a:solidFill>
            <a:srgbClr val="FFF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
          <p:cNvSpPr txBox="1"/>
          <p:nvPr/>
        </p:nvSpPr>
        <p:spPr>
          <a:xfrm>
            <a:off x="5247825" y="7266763"/>
            <a:ext cx="848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434343"/>
                </a:solidFill>
                <a:latin typeface="Roboto"/>
                <a:ea typeface="Roboto"/>
                <a:cs typeface="Roboto"/>
                <a:sym typeface="Roboto"/>
              </a:rPr>
              <a:t>AWARDS</a:t>
            </a:r>
            <a:endParaRPr b="1" i="0" sz="1000" u="none" cap="none" strike="noStrike">
              <a:solidFill>
                <a:srgbClr val="434343"/>
              </a:solidFill>
              <a:latin typeface="Roboto"/>
              <a:ea typeface="Roboto"/>
              <a:cs typeface="Roboto"/>
              <a:sym typeface="Roboto"/>
            </a:endParaRPr>
          </a:p>
        </p:txBody>
      </p:sp>
      <p:sp>
        <p:nvSpPr>
          <p:cNvPr id="99" name="Google Shape;99;p2"/>
          <p:cNvSpPr txBox="1"/>
          <p:nvPr/>
        </p:nvSpPr>
        <p:spPr>
          <a:xfrm>
            <a:off x="5205300" y="7728400"/>
            <a:ext cx="1957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434343"/>
                </a:solidFill>
                <a:latin typeface="Roboto"/>
                <a:ea typeface="Roboto"/>
                <a:cs typeface="Roboto"/>
                <a:sym typeface="Roboto"/>
              </a:rPr>
              <a:t>Excellence Award</a:t>
            </a:r>
            <a:endParaRPr b="1" i="0" sz="1000" u="none" cap="none" strike="noStrike">
              <a:solidFill>
                <a:srgbClr val="434343"/>
              </a:solidFill>
              <a:latin typeface="Roboto"/>
              <a:ea typeface="Roboto"/>
              <a:cs typeface="Roboto"/>
              <a:sym typeface="Roboto"/>
            </a:endParaRPr>
          </a:p>
        </p:txBody>
      </p:sp>
      <p:sp>
        <p:nvSpPr>
          <p:cNvPr id="100" name="Google Shape;100;p2"/>
          <p:cNvSpPr txBox="1"/>
          <p:nvPr/>
        </p:nvSpPr>
        <p:spPr>
          <a:xfrm>
            <a:off x="5205300" y="7945300"/>
            <a:ext cx="1957500" cy="48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434343"/>
                </a:solidFill>
                <a:latin typeface="Roboto"/>
                <a:ea typeface="Roboto"/>
                <a:cs typeface="Roboto"/>
                <a:sym typeface="Roboto"/>
              </a:rPr>
              <a:t>This is where you can write a </a:t>
            </a:r>
            <a:br>
              <a:rPr b="0" i="0" lang="en" sz="900" u="none" cap="none" strike="noStrike">
                <a:solidFill>
                  <a:srgbClr val="434343"/>
                </a:solidFill>
                <a:latin typeface="Roboto"/>
                <a:ea typeface="Roboto"/>
                <a:cs typeface="Roboto"/>
                <a:sym typeface="Roboto"/>
              </a:rPr>
            </a:br>
            <a:r>
              <a:rPr b="0" i="0" lang="en" sz="900" u="none" cap="none" strike="noStrike">
                <a:solidFill>
                  <a:srgbClr val="434343"/>
                </a:solidFill>
                <a:latin typeface="Roboto"/>
                <a:ea typeface="Roboto"/>
                <a:cs typeface="Roboto"/>
                <a:sym typeface="Roboto"/>
              </a:rPr>
              <a:t>blurb about an award.</a:t>
            </a:r>
            <a:endParaRPr b="0" i="0" sz="900" u="none" cap="none" strike="noStrike">
              <a:solidFill>
                <a:srgbClr val="434343"/>
              </a:solidFill>
              <a:latin typeface="Roboto"/>
              <a:ea typeface="Roboto"/>
              <a:cs typeface="Roboto"/>
              <a:sym typeface="Roboto"/>
            </a:endParaRPr>
          </a:p>
        </p:txBody>
      </p:sp>
      <p:sp>
        <p:nvSpPr>
          <p:cNvPr id="101" name="Google Shape;101;p2"/>
          <p:cNvSpPr txBox="1"/>
          <p:nvPr/>
        </p:nvSpPr>
        <p:spPr>
          <a:xfrm>
            <a:off x="5205300" y="8490400"/>
            <a:ext cx="1957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434343"/>
                </a:solidFill>
                <a:latin typeface="Roboto"/>
                <a:ea typeface="Roboto"/>
                <a:cs typeface="Roboto"/>
                <a:sym typeface="Roboto"/>
              </a:rPr>
              <a:t>Digital Award</a:t>
            </a:r>
            <a:endParaRPr b="1" i="0" sz="1000" u="none" cap="none" strike="noStrike">
              <a:solidFill>
                <a:srgbClr val="434343"/>
              </a:solidFill>
              <a:latin typeface="Roboto"/>
              <a:ea typeface="Roboto"/>
              <a:cs typeface="Roboto"/>
              <a:sym typeface="Roboto"/>
            </a:endParaRPr>
          </a:p>
        </p:txBody>
      </p:sp>
      <p:sp>
        <p:nvSpPr>
          <p:cNvPr id="102" name="Google Shape;102;p2"/>
          <p:cNvSpPr txBox="1"/>
          <p:nvPr/>
        </p:nvSpPr>
        <p:spPr>
          <a:xfrm>
            <a:off x="5205300" y="8707300"/>
            <a:ext cx="1957500" cy="64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n" sz="900" u="none" cap="none" strike="noStrike">
                <a:solidFill>
                  <a:srgbClr val="434343"/>
                </a:solidFill>
                <a:latin typeface="Roboto"/>
                <a:ea typeface="Roboto"/>
                <a:cs typeface="Roboto"/>
                <a:sym typeface="Roboto"/>
              </a:rPr>
              <a:t>This is where you can write a </a:t>
            </a:r>
            <a:br>
              <a:rPr b="0" i="0" lang="en" sz="900" u="none" cap="none" strike="noStrike">
                <a:solidFill>
                  <a:srgbClr val="434343"/>
                </a:solidFill>
                <a:latin typeface="Roboto"/>
                <a:ea typeface="Roboto"/>
                <a:cs typeface="Roboto"/>
                <a:sym typeface="Roboto"/>
              </a:rPr>
            </a:br>
            <a:r>
              <a:rPr b="0" i="0" lang="en" sz="900" u="none" cap="none" strike="noStrike">
                <a:solidFill>
                  <a:srgbClr val="434343"/>
                </a:solidFill>
                <a:latin typeface="Roboto"/>
                <a:ea typeface="Roboto"/>
                <a:cs typeface="Roboto"/>
                <a:sym typeface="Roboto"/>
              </a:rPr>
              <a:t>blurb about an award.</a:t>
            </a:r>
            <a:endParaRPr b="0" i="0" sz="900" u="none" cap="none" strike="noStrike">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rgbClr val="434343"/>
              </a:solidFill>
              <a:latin typeface="Roboto"/>
              <a:ea typeface="Roboto"/>
              <a:cs typeface="Roboto"/>
              <a:sym typeface="Roboto"/>
            </a:endParaRPr>
          </a:p>
        </p:txBody>
      </p:sp>
      <p:sp>
        <p:nvSpPr>
          <p:cNvPr id="103" name="Google Shape;103;p2"/>
          <p:cNvSpPr txBox="1"/>
          <p:nvPr/>
        </p:nvSpPr>
        <p:spPr>
          <a:xfrm>
            <a:off x="5205300" y="4789038"/>
            <a:ext cx="1957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434343"/>
                </a:solidFill>
                <a:latin typeface="Roboto"/>
                <a:ea typeface="Roboto"/>
                <a:cs typeface="Roboto"/>
                <a:sym typeface="Roboto"/>
              </a:rPr>
              <a:t>Experience Highlight</a:t>
            </a:r>
            <a:endParaRPr b="1" i="0" sz="1000" u="none" cap="none" strike="noStrike">
              <a:solidFill>
                <a:srgbClr val="434343"/>
              </a:solidFill>
              <a:latin typeface="Roboto"/>
              <a:ea typeface="Roboto"/>
              <a:cs typeface="Roboto"/>
              <a:sym typeface="Roboto"/>
            </a:endParaRPr>
          </a:p>
        </p:txBody>
      </p:sp>
      <p:sp>
        <p:nvSpPr>
          <p:cNvPr id="104" name="Google Shape;104;p2"/>
          <p:cNvSpPr txBox="1"/>
          <p:nvPr/>
        </p:nvSpPr>
        <p:spPr>
          <a:xfrm>
            <a:off x="5205300" y="5005938"/>
            <a:ext cx="1957500" cy="48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434343"/>
                </a:solidFill>
                <a:latin typeface="Roboto"/>
                <a:ea typeface="Roboto"/>
                <a:cs typeface="Roboto"/>
                <a:sym typeface="Roboto"/>
              </a:rPr>
              <a:t>This is where you will mention your experience more generally.</a:t>
            </a:r>
            <a:endParaRPr b="0" i="0" sz="900" u="none" cap="none" strike="noStrike">
              <a:solidFill>
                <a:srgbClr val="434343"/>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3"/>
          <p:cNvSpPr/>
          <p:nvPr/>
        </p:nvSpPr>
        <p:spPr>
          <a:xfrm>
            <a:off x="0" y="0"/>
            <a:ext cx="7772400" cy="159900"/>
          </a:xfrm>
          <a:prstGeom prst="rect">
            <a:avLst/>
          </a:prstGeom>
          <a:solidFill>
            <a:srgbClr val="CC41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
          <p:cNvSpPr txBox="1"/>
          <p:nvPr/>
        </p:nvSpPr>
        <p:spPr>
          <a:xfrm>
            <a:off x="1700175" y="355675"/>
            <a:ext cx="4596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200"/>
              <a:buFont typeface="Arial"/>
              <a:buNone/>
            </a:pPr>
            <a:r>
              <a:rPr b="1" i="0" lang="en" sz="4200" u="none" cap="none" strike="noStrike">
                <a:solidFill>
                  <a:srgbClr val="000000"/>
                </a:solidFill>
                <a:latin typeface="Montserrat"/>
                <a:ea typeface="Montserrat"/>
                <a:cs typeface="Montserrat"/>
                <a:sym typeface="Montserrat"/>
              </a:rPr>
              <a:t>John Clark</a:t>
            </a:r>
            <a:endParaRPr b="1" i="0" sz="4200" u="none" cap="none" strike="noStrike">
              <a:solidFill>
                <a:srgbClr val="000000"/>
              </a:solidFill>
              <a:latin typeface="Montserrat"/>
              <a:ea typeface="Montserrat"/>
              <a:cs typeface="Montserrat"/>
              <a:sym typeface="Montserrat"/>
            </a:endParaRPr>
          </a:p>
        </p:txBody>
      </p:sp>
      <p:sp>
        <p:nvSpPr>
          <p:cNvPr id="111" name="Google Shape;111;p3"/>
          <p:cNvSpPr txBox="1"/>
          <p:nvPr/>
        </p:nvSpPr>
        <p:spPr>
          <a:xfrm>
            <a:off x="499950" y="3198688"/>
            <a:ext cx="3419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Location  •  Phone Number  •  name@email.com</a:t>
            </a:r>
            <a:endParaRPr b="0" i="0" sz="1000" u="none" cap="none" strike="noStrike">
              <a:solidFill>
                <a:srgbClr val="000000"/>
              </a:solidFill>
              <a:latin typeface="Montserrat"/>
              <a:ea typeface="Montserrat"/>
              <a:cs typeface="Montserrat"/>
              <a:sym typeface="Montserrat"/>
            </a:endParaRPr>
          </a:p>
        </p:txBody>
      </p:sp>
      <p:sp>
        <p:nvSpPr>
          <p:cNvPr id="112" name="Google Shape;112;p3"/>
          <p:cNvSpPr txBox="1"/>
          <p:nvPr/>
        </p:nvSpPr>
        <p:spPr>
          <a:xfrm>
            <a:off x="1700175" y="997025"/>
            <a:ext cx="5562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Montserrat"/>
                <a:ea typeface="Montserrat"/>
                <a:cs typeface="Montserrat"/>
                <a:sym typeface="Montserrat"/>
              </a:rPr>
              <a:t>Position Title</a:t>
            </a:r>
            <a:endParaRPr b="0" i="0" sz="1800" u="none" cap="none" strike="noStrike">
              <a:solidFill>
                <a:srgbClr val="000000"/>
              </a:solidFill>
              <a:latin typeface="Montserrat"/>
              <a:ea typeface="Montserrat"/>
              <a:cs typeface="Montserrat"/>
              <a:sym typeface="Montserrat"/>
            </a:endParaRPr>
          </a:p>
        </p:txBody>
      </p:sp>
      <p:sp>
        <p:nvSpPr>
          <p:cNvPr id="113" name="Google Shape;113;p3"/>
          <p:cNvSpPr txBox="1"/>
          <p:nvPr/>
        </p:nvSpPr>
        <p:spPr>
          <a:xfrm>
            <a:off x="499950" y="1831088"/>
            <a:ext cx="69531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Montserrat"/>
                <a:ea typeface="Montserrat"/>
                <a:cs typeface="Montserrat"/>
                <a:sym typeface="Montserrat"/>
              </a:rPr>
              <a:t>Professional Profile</a:t>
            </a:r>
            <a:endParaRPr b="1" i="0" sz="1300" u="none" cap="none" strike="noStrike">
              <a:solidFill>
                <a:srgbClr val="000000"/>
              </a:solidFill>
              <a:latin typeface="Montserrat"/>
              <a:ea typeface="Montserrat"/>
              <a:cs typeface="Montserrat"/>
              <a:sym typeface="Montserrat"/>
            </a:endParaRPr>
          </a:p>
        </p:txBody>
      </p:sp>
      <p:sp>
        <p:nvSpPr>
          <p:cNvPr id="114" name="Google Shape;114;p3"/>
          <p:cNvSpPr txBox="1"/>
          <p:nvPr/>
        </p:nvSpPr>
        <p:spPr>
          <a:xfrm>
            <a:off x="499950" y="2215988"/>
            <a:ext cx="62769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In two sentences, give an overview of your professional experience. For example – outline your area of expertise as well as providing the more relevant details of your specialty. What makes you stand out as a specialist in your industry? Provide a few more details here.</a:t>
            </a:r>
            <a:br>
              <a:rPr b="0" i="0" lang="en" sz="1000" u="none" cap="none" strike="noStrike">
                <a:solidFill>
                  <a:srgbClr val="000000"/>
                </a:solidFill>
                <a:latin typeface="Montserrat"/>
                <a:ea typeface="Montserrat"/>
                <a:cs typeface="Montserrat"/>
                <a:sym typeface="Montserrat"/>
              </a:rPr>
            </a:br>
            <a:br>
              <a:rPr b="0" i="0" lang="en" sz="1000" u="none" cap="none" strike="noStrike">
                <a:solidFill>
                  <a:srgbClr val="000000"/>
                </a:solidFill>
                <a:latin typeface="Montserrat"/>
                <a:ea typeface="Montserrat"/>
                <a:cs typeface="Montserrat"/>
                <a:sym typeface="Montserrat"/>
              </a:rPr>
            </a:br>
            <a:r>
              <a:rPr b="0" i="0" lang="en" sz="1000" u="none" cap="none" strike="noStrike">
                <a:solidFill>
                  <a:srgbClr val="000000"/>
                </a:solidFill>
                <a:latin typeface="Montserrat"/>
                <a:ea typeface="Montserrat"/>
                <a:cs typeface="Montserrat"/>
                <a:sym typeface="Montserrat"/>
              </a:rPr>
              <a:t>Learn more at </a:t>
            </a:r>
            <a:r>
              <a:rPr b="1" i="0" lang="en" sz="1000" u="none" cap="none" strike="noStrike">
                <a:solidFill>
                  <a:srgbClr val="000000"/>
                </a:solidFill>
                <a:latin typeface="Montserrat"/>
                <a:ea typeface="Montserrat"/>
                <a:cs typeface="Montserrat"/>
                <a:sym typeface="Montserrat"/>
              </a:rPr>
              <a:t>www.YourWebsite.com </a:t>
            </a:r>
            <a:r>
              <a:rPr b="0" i="0" lang="en" sz="1000" u="none" cap="none" strike="noStrike">
                <a:solidFill>
                  <a:srgbClr val="000000"/>
                </a:solidFill>
                <a:latin typeface="Montserrat"/>
                <a:ea typeface="Montserrat"/>
                <a:cs typeface="Montserrat"/>
                <a:sym typeface="Montserrat"/>
              </a:rPr>
              <a:t>or follow me on Twitter @YourName.</a:t>
            </a:r>
            <a:endParaRPr b="0" i="0" sz="1000" u="none" cap="none" strike="noStrike">
              <a:solidFill>
                <a:srgbClr val="000000"/>
              </a:solidFill>
              <a:latin typeface="Montserrat"/>
              <a:ea typeface="Montserrat"/>
              <a:cs typeface="Montserrat"/>
              <a:sym typeface="Montserrat"/>
            </a:endParaRPr>
          </a:p>
        </p:txBody>
      </p:sp>
      <p:sp>
        <p:nvSpPr>
          <p:cNvPr id="115" name="Google Shape;115;p3"/>
          <p:cNvSpPr txBox="1"/>
          <p:nvPr/>
        </p:nvSpPr>
        <p:spPr>
          <a:xfrm>
            <a:off x="499950" y="3893050"/>
            <a:ext cx="1152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Montserrat"/>
                <a:ea typeface="Montserrat"/>
                <a:cs typeface="Montserrat"/>
                <a:sym typeface="Montserrat"/>
              </a:rPr>
              <a:t>Education</a:t>
            </a:r>
            <a:endParaRPr b="1" i="0" sz="1300" u="none" cap="none" strike="noStrike">
              <a:solidFill>
                <a:srgbClr val="000000"/>
              </a:solidFill>
              <a:latin typeface="Montserrat"/>
              <a:ea typeface="Montserrat"/>
              <a:cs typeface="Montserrat"/>
              <a:sym typeface="Montserrat"/>
            </a:endParaRPr>
          </a:p>
        </p:txBody>
      </p:sp>
      <p:cxnSp>
        <p:nvCxnSpPr>
          <p:cNvPr id="116" name="Google Shape;116;p3"/>
          <p:cNvCxnSpPr/>
          <p:nvPr/>
        </p:nvCxnSpPr>
        <p:spPr>
          <a:xfrm>
            <a:off x="2485875" y="3893050"/>
            <a:ext cx="0" cy="5746200"/>
          </a:xfrm>
          <a:prstGeom prst="straightConnector1">
            <a:avLst/>
          </a:prstGeom>
          <a:noFill/>
          <a:ln cap="flat" cmpd="sng" w="9525">
            <a:solidFill>
              <a:srgbClr val="85200C"/>
            </a:solidFill>
            <a:prstDash val="solid"/>
            <a:round/>
            <a:headEnd len="sm" w="sm" type="none"/>
            <a:tailEnd len="sm" w="sm" type="none"/>
          </a:ln>
        </p:spPr>
      </p:cxnSp>
      <p:sp>
        <p:nvSpPr>
          <p:cNvPr id="117" name="Google Shape;117;p3"/>
          <p:cNvSpPr txBox="1"/>
          <p:nvPr/>
        </p:nvSpPr>
        <p:spPr>
          <a:xfrm>
            <a:off x="499950" y="4250800"/>
            <a:ext cx="1986000" cy="1400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Degree Name </a:t>
            </a:r>
            <a:endParaRPr b="0" i="0" sz="100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Major Title</a:t>
            </a:r>
            <a:endParaRPr b="0" i="0" sz="100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University, Location </a:t>
            </a:r>
            <a:endParaRPr b="0" i="0" sz="100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2005-2009</a:t>
            </a:r>
            <a:br>
              <a:rPr b="0" i="0" lang="en" sz="1000" u="none" cap="none" strike="noStrike">
                <a:solidFill>
                  <a:srgbClr val="000000"/>
                </a:solidFill>
                <a:latin typeface="Montserrat"/>
                <a:ea typeface="Montserrat"/>
                <a:cs typeface="Montserrat"/>
                <a:sym typeface="Montserrat"/>
              </a:rPr>
            </a:br>
            <a:endParaRPr b="0" i="0" sz="100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Cumulative GPA #.#, </a:t>
            </a:r>
            <a:br>
              <a:rPr b="0" i="0" lang="en" sz="1000" u="none" cap="none" strike="noStrike">
                <a:solidFill>
                  <a:srgbClr val="000000"/>
                </a:solidFill>
                <a:latin typeface="Montserrat"/>
                <a:ea typeface="Montserrat"/>
                <a:cs typeface="Montserrat"/>
                <a:sym typeface="Montserrat"/>
              </a:rPr>
            </a:br>
            <a:r>
              <a:rPr b="0" i="0" lang="en" sz="1000" u="none" cap="none" strike="noStrike">
                <a:solidFill>
                  <a:srgbClr val="000000"/>
                </a:solidFill>
                <a:latin typeface="Montserrat"/>
                <a:ea typeface="Montserrat"/>
                <a:cs typeface="Montserrat"/>
                <a:sym typeface="Montserrat"/>
              </a:rPr>
              <a:t>‘Latin Honors Earned</a:t>
            </a:r>
            <a:endParaRPr b="0" i="0" sz="1000" u="none" cap="none" strike="noStrike">
              <a:solidFill>
                <a:srgbClr val="000000"/>
              </a:solidFill>
              <a:latin typeface="Montserrat"/>
              <a:ea typeface="Montserrat"/>
              <a:cs typeface="Montserrat"/>
              <a:sym typeface="Montserrat"/>
            </a:endParaRPr>
          </a:p>
        </p:txBody>
      </p:sp>
      <p:sp>
        <p:nvSpPr>
          <p:cNvPr id="118" name="Google Shape;118;p3"/>
          <p:cNvSpPr txBox="1"/>
          <p:nvPr/>
        </p:nvSpPr>
        <p:spPr>
          <a:xfrm>
            <a:off x="2719350" y="3893050"/>
            <a:ext cx="28479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Montserrat"/>
                <a:ea typeface="Montserrat"/>
                <a:cs typeface="Montserrat"/>
                <a:sym typeface="Montserrat"/>
              </a:rPr>
              <a:t>Work Experience</a:t>
            </a:r>
            <a:endParaRPr b="1" i="0" sz="1300" u="none" cap="none" strike="noStrike">
              <a:solidFill>
                <a:srgbClr val="000000"/>
              </a:solidFill>
              <a:latin typeface="Montserrat"/>
              <a:ea typeface="Montserrat"/>
              <a:cs typeface="Montserrat"/>
              <a:sym typeface="Montserrat"/>
            </a:endParaRPr>
          </a:p>
        </p:txBody>
      </p:sp>
      <p:sp>
        <p:nvSpPr>
          <p:cNvPr id="119" name="Google Shape;119;p3"/>
          <p:cNvSpPr txBox="1"/>
          <p:nvPr/>
        </p:nvSpPr>
        <p:spPr>
          <a:xfrm>
            <a:off x="2719350" y="4250800"/>
            <a:ext cx="41052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WRITE YOUR JOB TITLE HERE</a:t>
            </a:r>
            <a:endParaRPr b="0" i="0" sz="10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900"/>
              <a:buFont typeface="Arial"/>
              <a:buNone/>
            </a:pPr>
            <a:r>
              <a:rPr b="0" i="0" lang="en" sz="900" u="none" cap="none" strike="noStrike">
                <a:solidFill>
                  <a:srgbClr val="000000"/>
                </a:solidFill>
                <a:latin typeface="Montserrat"/>
                <a:ea typeface="Montserrat"/>
                <a:cs typeface="Montserrat"/>
                <a:sym typeface="Montserrat"/>
              </a:rPr>
              <a:t>Company Name | Location | 2012 - present</a:t>
            </a:r>
            <a:endParaRPr b="0" i="0" sz="1300" u="none" cap="none" strike="noStrike">
              <a:solidFill>
                <a:srgbClr val="000000"/>
              </a:solidFill>
              <a:latin typeface="Arial"/>
              <a:ea typeface="Arial"/>
              <a:cs typeface="Arial"/>
              <a:sym typeface="Arial"/>
            </a:endParaRPr>
          </a:p>
        </p:txBody>
      </p:sp>
      <p:sp>
        <p:nvSpPr>
          <p:cNvPr id="120" name="Google Shape;120;p3"/>
          <p:cNvSpPr txBox="1"/>
          <p:nvPr/>
        </p:nvSpPr>
        <p:spPr>
          <a:xfrm>
            <a:off x="499950" y="5930950"/>
            <a:ext cx="1152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Montserrat"/>
                <a:ea typeface="Montserrat"/>
                <a:cs typeface="Montserrat"/>
                <a:sym typeface="Montserrat"/>
              </a:rPr>
              <a:t>Skills</a:t>
            </a:r>
            <a:endParaRPr b="1" i="0" sz="1300" u="none" cap="none" strike="noStrike">
              <a:solidFill>
                <a:srgbClr val="000000"/>
              </a:solidFill>
              <a:latin typeface="Montserrat"/>
              <a:ea typeface="Montserrat"/>
              <a:cs typeface="Montserrat"/>
              <a:sym typeface="Montserrat"/>
            </a:endParaRPr>
          </a:p>
        </p:txBody>
      </p:sp>
      <p:sp>
        <p:nvSpPr>
          <p:cNvPr id="121" name="Google Shape;121;p3"/>
          <p:cNvSpPr txBox="1"/>
          <p:nvPr/>
        </p:nvSpPr>
        <p:spPr>
          <a:xfrm>
            <a:off x="499950" y="6288700"/>
            <a:ext cx="1795500" cy="2993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000000"/>
                </a:solidFill>
                <a:latin typeface="Montserrat"/>
                <a:ea typeface="Montserrat"/>
                <a:cs typeface="Montserrat"/>
                <a:sym typeface="Montserrat"/>
              </a:rPr>
              <a:t>Software: </a:t>
            </a:r>
            <a:br>
              <a:rPr b="0" i="0" lang="en" sz="1000" u="none" cap="none" strike="noStrike">
                <a:solidFill>
                  <a:srgbClr val="000000"/>
                </a:solidFill>
                <a:latin typeface="Montserrat"/>
                <a:ea typeface="Montserrat"/>
                <a:cs typeface="Montserrat"/>
                <a:sym typeface="Montserrat"/>
              </a:rPr>
            </a:br>
            <a:r>
              <a:rPr b="0" i="0" lang="en" sz="1000" u="none" cap="none" strike="noStrike">
                <a:solidFill>
                  <a:srgbClr val="000000"/>
                </a:solidFill>
                <a:latin typeface="Montserrat"/>
                <a:ea typeface="Montserrat"/>
                <a:cs typeface="Montserrat"/>
                <a:sym typeface="Montserrat"/>
              </a:rPr>
              <a:t>List software you use for your current position and all you have mastered.</a:t>
            </a:r>
            <a:br>
              <a:rPr b="0" i="0" lang="en" sz="1000" u="none" cap="none" strike="noStrike">
                <a:solidFill>
                  <a:srgbClr val="000000"/>
                </a:solidFill>
                <a:latin typeface="Montserrat"/>
                <a:ea typeface="Montserrat"/>
                <a:cs typeface="Montserrat"/>
                <a:sym typeface="Montserrat"/>
              </a:rPr>
            </a:br>
            <a:br>
              <a:rPr b="0" i="0" lang="en" sz="1000" u="none" cap="none" strike="noStrike">
                <a:solidFill>
                  <a:srgbClr val="000000"/>
                </a:solidFill>
                <a:latin typeface="Montserrat"/>
                <a:ea typeface="Montserrat"/>
                <a:cs typeface="Montserrat"/>
                <a:sym typeface="Montserrat"/>
              </a:rPr>
            </a:br>
            <a:r>
              <a:rPr b="1" i="0" lang="en" sz="1000" u="none" cap="none" strike="noStrike">
                <a:solidFill>
                  <a:srgbClr val="000000"/>
                </a:solidFill>
                <a:latin typeface="Montserrat"/>
                <a:ea typeface="Montserrat"/>
                <a:cs typeface="Montserrat"/>
                <a:sym typeface="Montserrat"/>
              </a:rPr>
              <a:t>Social Media/Blogging: </a:t>
            </a:r>
            <a:r>
              <a:rPr b="0" i="0" lang="en" sz="1000" u="none" cap="none" strike="noStrike">
                <a:solidFill>
                  <a:srgbClr val="000000"/>
                </a:solidFill>
                <a:latin typeface="Montserrat"/>
                <a:ea typeface="Montserrat"/>
                <a:cs typeface="Montserrat"/>
                <a:sym typeface="Montserrat"/>
              </a:rPr>
              <a:t>List the social media sites you have mastered.</a:t>
            </a:r>
            <a:endParaRPr b="0" i="0" sz="100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000000"/>
                </a:solidFill>
                <a:latin typeface="Montserrat"/>
                <a:ea typeface="Montserrat"/>
                <a:cs typeface="Montserrat"/>
                <a:sym typeface="Montserrat"/>
              </a:rPr>
              <a:t>Web Programming: </a:t>
            </a:r>
            <a:br>
              <a:rPr b="1" i="0" lang="en" sz="1000" u="none" cap="none" strike="noStrike">
                <a:solidFill>
                  <a:srgbClr val="000000"/>
                </a:solidFill>
                <a:latin typeface="Montserrat"/>
                <a:ea typeface="Montserrat"/>
                <a:cs typeface="Montserrat"/>
                <a:sym typeface="Montserrat"/>
              </a:rPr>
            </a:br>
            <a:r>
              <a:rPr b="0" i="0" lang="en" sz="1000" u="none" cap="none" strike="noStrike">
                <a:solidFill>
                  <a:srgbClr val="000000"/>
                </a:solidFill>
                <a:latin typeface="Montserrat"/>
                <a:ea typeface="Montserrat"/>
                <a:cs typeface="Montserrat"/>
                <a:sym typeface="Montserrat"/>
              </a:rPr>
              <a:t>List all programs you have mastered.</a:t>
            </a:r>
            <a:endParaRPr b="0" i="0" sz="100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000000"/>
                </a:solidFill>
                <a:latin typeface="Montserrat"/>
                <a:ea typeface="Montserrat"/>
                <a:cs typeface="Montserrat"/>
                <a:sym typeface="Montserrat"/>
              </a:rPr>
              <a:t>Tools: </a:t>
            </a:r>
            <a:r>
              <a:rPr b="0" i="0" lang="en" sz="1000" u="none" cap="none" strike="noStrike">
                <a:solidFill>
                  <a:srgbClr val="000000"/>
                </a:solidFill>
                <a:latin typeface="Montserrat"/>
                <a:ea typeface="Montserrat"/>
                <a:cs typeface="Montserrat"/>
                <a:sym typeface="Montserrat"/>
              </a:rPr>
              <a:t>List any additional tools you have mastered.</a:t>
            </a:r>
            <a:endParaRPr b="0" i="0" sz="1000" u="none" cap="none" strike="noStrike">
              <a:solidFill>
                <a:srgbClr val="000000"/>
              </a:solidFill>
              <a:latin typeface="Montserrat"/>
              <a:ea typeface="Montserrat"/>
              <a:cs typeface="Montserrat"/>
              <a:sym typeface="Montserrat"/>
            </a:endParaRPr>
          </a:p>
        </p:txBody>
      </p:sp>
      <p:sp>
        <p:nvSpPr>
          <p:cNvPr id="122" name="Google Shape;122;p3"/>
          <p:cNvSpPr txBox="1"/>
          <p:nvPr/>
        </p:nvSpPr>
        <p:spPr>
          <a:xfrm>
            <a:off x="2719350" y="4758100"/>
            <a:ext cx="45960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In two or three sentences, provide an overview of your responsibilities in this position. What did you accomplish daily that led to proven overall success for the company as a whole?</a:t>
            </a:r>
            <a:endParaRPr b="0" i="0" sz="100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a:ea typeface="Montserrat"/>
              <a:cs typeface="Montserrat"/>
              <a:sym typeface="Montserrat"/>
            </a:endParaRPr>
          </a:p>
          <a:p>
            <a:pPr indent="-154940" lvl="0" marL="182880" marR="0" rtl="0" algn="l">
              <a:lnSpc>
                <a:spcPct val="115000"/>
              </a:lnSpc>
              <a:spcBef>
                <a:spcPts val="0"/>
              </a:spcBef>
              <a:spcAft>
                <a:spcPts val="0"/>
              </a:spcAft>
              <a:buClr>
                <a:srgbClr val="000000"/>
              </a:buClr>
              <a:buSzPts val="1000"/>
              <a:buFont typeface="Montserrat"/>
              <a:buChar char="●"/>
            </a:pPr>
            <a:r>
              <a:rPr b="1" i="0" lang="en" sz="1000" u="none" cap="none" strike="noStrike">
                <a:solidFill>
                  <a:srgbClr val="000000"/>
                </a:solidFill>
                <a:latin typeface="Montserrat"/>
                <a:ea typeface="Montserrat"/>
                <a:cs typeface="Montserrat"/>
                <a:sym typeface="Montserrat"/>
              </a:rPr>
              <a:t>Overview: </a:t>
            </a:r>
            <a:r>
              <a:rPr b="0" i="0" lang="en" sz="1000" u="none" cap="none" strike="noStrike">
                <a:solidFill>
                  <a:srgbClr val="000000"/>
                </a:solidFill>
                <a:latin typeface="Montserrat"/>
                <a:ea typeface="Montserrat"/>
                <a:cs typeface="Montserrat"/>
                <a:sym typeface="Montserrat"/>
              </a:rPr>
              <a:t>Here, write a one sentence synopsis of how you achieved success in your current position. </a:t>
            </a:r>
            <a:endParaRPr b="0" i="0" sz="1400" u="none" cap="none" strike="noStrike">
              <a:solidFill>
                <a:srgbClr val="000000"/>
              </a:solidFill>
              <a:latin typeface="Arial"/>
              <a:ea typeface="Arial"/>
              <a:cs typeface="Arial"/>
              <a:sym typeface="Arial"/>
            </a:endParaRPr>
          </a:p>
        </p:txBody>
      </p:sp>
      <p:cxnSp>
        <p:nvCxnSpPr>
          <p:cNvPr id="123" name="Google Shape;123;p3"/>
          <p:cNvCxnSpPr/>
          <p:nvPr/>
        </p:nvCxnSpPr>
        <p:spPr>
          <a:xfrm>
            <a:off x="499950" y="3692050"/>
            <a:ext cx="6762900" cy="0"/>
          </a:xfrm>
          <a:prstGeom prst="straightConnector1">
            <a:avLst/>
          </a:prstGeom>
          <a:noFill/>
          <a:ln cap="flat" cmpd="sng" w="9525">
            <a:solidFill>
              <a:srgbClr val="85200C"/>
            </a:solidFill>
            <a:prstDash val="solid"/>
            <a:round/>
            <a:headEnd len="sm" w="sm" type="none"/>
            <a:tailEnd len="sm" w="sm" type="none"/>
          </a:ln>
        </p:spPr>
      </p:cxnSp>
      <p:sp>
        <p:nvSpPr>
          <p:cNvPr id="124" name="Google Shape;124;p3"/>
          <p:cNvSpPr txBox="1"/>
          <p:nvPr/>
        </p:nvSpPr>
        <p:spPr>
          <a:xfrm>
            <a:off x="2719350" y="6083350"/>
            <a:ext cx="41052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WRITE YOUR JOB TITLE HERE</a:t>
            </a:r>
            <a:endParaRPr b="0" i="0" sz="10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900"/>
              <a:buFont typeface="Arial"/>
              <a:buNone/>
            </a:pPr>
            <a:r>
              <a:rPr b="0" i="0" lang="en" sz="900" u="none" cap="none" strike="noStrike">
                <a:solidFill>
                  <a:srgbClr val="000000"/>
                </a:solidFill>
                <a:latin typeface="Montserrat"/>
                <a:ea typeface="Montserrat"/>
                <a:cs typeface="Montserrat"/>
                <a:sym typeface="Montserrat"/>
              </a:rPr>
              <a:t>Company Name | Location | 2012 - present</a:t>
            </a:r>
            <a:endParaRPr b="0" i="0" sz="1300" u="none" cap="none" strike="noStrike">
              <a:solidFill>
                <a:srgbClr val="000000"/>
              </a:solidFill>
              <a:latin typeface="Arial"/>
              <a:ea typeface="Arial"/>
              <a:cs typeface="Arial"/>
              <a:sym typeface="Arial"/>
            </a:endParaRPr>
          </a:p>
        </p:txBody>
      </p:sp>
      <p:sp>
        <p:nvSpPr>
          <p:cNvPr id="125" name="Google Shape;125;p3"/>
          <p:cNvSpPr txBox="1"/>
          <p:nvPr/>
        </p:nvSpPr>
        <p:spPr>
          <a:xfrm>
            <a:off x="2719350" y="6590650"/>
            <a:ext cx="45960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In two or three sentences, provide an overview of your responsibilities in this position. What did you accomplish daily that led to proven overall success for the company as a whole?</a:t>
            </a:r>
            <a:endParaRPr b="0" i="0" sz="100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a:ea typeface="Montserrat"/>
              <a:cs typeface="Montserrat"/>
              <a:sym typeface="Montserrat"/>
            </a:endParaRPr>
          </a:p>
          <a:p>
            <a:pPr indent="-154940" lvl="0" marL="182880" marR="0" rtl="0" algn="l">
              <a:lnSpc>
                <a:spcPct val="115000"/>
              </a:lnSpc>
              <a:spcBef>
                <a:spcPts val="0"/>
              </a:spcBef>
              <a:spcAft>
                <a:spcPts val="0"/>
              </a:spcAft>
              <a:buClr>
                <a:srgbClr val="000000"/>
              </a:buClr>
              <a:buSzPts val="1000"/>
              <a:buFont typeface="Montserrat"/>
              <a:buChar char="●"/>
            </a:pPr>
            <a:r>
              <a:rPr b="1" i="0" lang="en" sz="1000" u="none" cap="none" strike="noStrike">
                <a:solidFill>
                  <a:srgbClr val="000000"/>
                </a:solidFill>
                <a:latin typeface="Montserrat"/>
                <a:ea typeface="Montserrat"/>
                <a:cs typeface="Montserrat"/>
                <a:sym typeface="Montserrat"/>
              </a:rPr>
              <a:t>Overview: </a:t>
            </a:r>
            <a:r>
              <a:rPr b="0" i="0" lang="en" sz="1000" u="none" cap="none" strike="noStrike">
                <a:solidFill>
                  <a:srgbClr val="000000"/>
                </a:solidFill>
                <a:latin typeface="Montserrat"/>
                <a:ea typeface="Montserrat"/>
                <a:cs typeface="Montserrat"/>
                <a:sym typeface="Montserrat"/>
              </a:rPr>
              <a:t>Here, write a one sentence synopsis of how you achieved success in your current position. </a:t>
            </a:r>
            <a:endParaRPr b="0" i="0" sz="1400" u="none" cap="none" strike="noStrike">
              <a:solidFill>
                <a:srgbClr val="000000"/>
              </a:solidFill>
              <a:latin typeface="Arial"/>
              <a:ea typeface="Arial"/>
              <a:cs typeface="Arial"/>
              <a:sym typeface="Arial"/>
            </a:endParaRPr>
          </a:p>
        </p:txBody>
      </p:sp>
      <p:sp>
        <p:nvSpPr>
          <p:cNvPr id="126" name="Google Shape;126;p3"/>
          <p:cNvSpPr txBox="1"/>
          <p:nvPr/>
        </p:nvSpPr>
        <p:spPr>
          <a:xfrm>
            <a:off x="2719350" y="7945600"/>
            <a:ext cx="41052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WRITE YOUR JOB TITLE HERE</a:t>
            </a:r>
            <a:endParaRPr b="0" i="0" sz="10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900"/>
              <a:buFont typeface="Arial"/>
              <a:buNone/>
            </a:pPr>
            <a:r>
              <a:rPr b="0" i="0" lang="en" sz="900" u="none" cap="none" strike="noStrike">
                <a:solidFill>
                  <a:srgbClr val="000000"/>
                </a:solidFill>
                <a:latin typeface="Montserrat"/>
                <a:ea typeface="Montserrat"/>
                <a:cs typeface="Montserrat"/>
                <a:sym typeface="Montserrat"/>
              </a:rPr>
              <a:t>Company Name | Location | 2012 - present</a:t>
            </a:r>
            <a:endParaRPr b="0" i="0" sz="1300" u="none" cap="none" strike="noStrike">
              <a:solidFill>
                <a:srgbClr val="000000"/>
              </a:solidFill>
              <a:latin typeface="Arial"/>
              <a:ea typeface="Arial"/>
              <a:cs typeface="Arial"/>
              <a:sym typeface="Arial"/>
            </a:endParaRPr>
          </a:p>
        </p:txBody>
      </p:sp>
      <p:sp>
        <p:nvSpPr>
          <p:cNvPr id="127" name="Google Shape;127;p3"/>
          <p:cNvSpPr txBox="1"/>
          <p:nvPr/>
        </p:nvSpPr>
        <p:spPr>
          <a:xfrm>
            <a:off x="2719350" y="8452900"/>
            <a:ext cx="45960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In two or three sentences, provide an overview of your responsibilities in this position. What did you accomplish daily that led to proven overall success for the company as a whole?</a:t>
            </a:r>
            <a:endParaRPr b="0" i="0" sz="100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a:ea typeface="Montserrat"/>
              <a:cs typeface="Montserrat"/>
              <a:sym typeface="Montserrat"/>
            </a:endParaRPr>
          </a:p>
          <a:p>
            <a:pPr indent="-154940" lvl="0" marL="182880" marR="0" rtl="0" algn="l">
              <a:lnSpc>
                <a:spcPct val="115000"/>
              </a:lnSpc>
              <a:spcBef>
                <a:spcPts val="0"/>
              </a:spcBef>
              <a:spcAft>
                <a:spcPts val="0"/>
              </a:spcAft>
              <a:buClr>
                <a:srgbClr val="000000"/>
              </a:buClr>
              <a:buSzPts val="1000"/>
              <a:buFont typeface="Montserrat"/>
              <a:buChar char="●"/>
            </a:pPr>
            <a:r>
              <a:rPr b="1" i="0" lang="en" sz="1000" u="none" cap="none" strike="noStrike">
                <a:solidFill>
                  <a:srgbClr val="000000"/>
                </a:solidFill>
                <a:latin typeface="Montserrat"/>
                <a:ea typeface="Montserrat"/>
                <a:cs typeface="Montserrat"/>
                <a:sym typeface="Montserrat"/>
              </a:rPr>
              <a:t>Overview: </a:t>
            </a:r>
            <a:r>
              <a:rPr b="0" i="0" lang="en" sz="1000" u="none" cap="none" strike="noStrike">
                <a:solidFill>
                  <a:srgbClr val="000000"/>
                </a:solidFill>
                <a:latin typeface="Montserrat"/>
                <a:ea typeface="Montserrat"/>
                <a:cs typeface="Montserrat"/>
                <a:sym typeface="Montserrat"/>
              </a:rPr>
              <a:t>Here, write a one sentence synopsis of how you achieved success in your current position. </a:t>
            </a:r>
            <a:endParaRPr b="0" i="0" sz="1400" u="none" cap="none" strike="noStrike">
              <a:solidFill>
                <a:srgbClr val="000000"/>
              </a:solidFill>
              <a:latin typeface="Arial"/>
              <a:ea typeface="Arial"/>
              <a:cs typeface="Arial"/>
              <a:sym typeface="Arial"/>
            </a:endParaRPr>
          </a:p>
        </p:txBody>
      </p:sp>
      <p:sp>
        <p:nvSpPr>
          <p:cNvPr id="128" name="Google Shape;128;p3"/>
          <p:cNvSpPr/>
          <p:nvPr/>
        </p:nvSpPr>
        <p:spPr>
          <a:xfrm>
            <a:off x="5900325" y="160000"/>
            <a:ext cx="1871700" cy="238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Specialist Resume </a:t>
            </a:r>
            <a:r>
              <a:rPr b="0" i="0" lang="en" sz="700" u="none" cap="none" strike="noStrike">
                <a:solidFill>
                  <a:srgbClr val="000000"/>
                </a:solidFill>
                <a:latin typeface="Arial"/>
                <a:ea typeface="Arial"/>
                <a:cs typeface="Arial"/>
                <a:sym typeface="Arial"/>
              </a:rPr>
              <a:t>(Delete this tag)</a:t>
            </a:r>
            <a:endParaRPr b="0" i="0" sz="700" u="none" cap="none" strike="noStrike">
              <a:solidFill>
                <a:srgbClr val="000000"/>
              </a:solidFill>
              <a:latin typeface="Arial"/>
              <a:ea typeface="Arial"/>
              <a:cs typeface="Arial"/>
              <a:sym typeface="Arial"/>
            </a:endParaRPr>
          </a:p>
        </p:txBody>
      </p:sp>
      <p:cxnSp>
        <p:nvCxnSpPr>
          <p:cNvPr id="129" name="Google Shape;129;p3"/>
          <p:cNvCxnSpPr/>
          <p:nvPr/>
        </p:nvCxnSpPr>
        <p:spPr>
          <a:xfrm>
            <a:off x="499950" y="1710850"/>
            <a:ext cx="6762900" cy="0"/>
          </a:xfrm>
          <a:prstGeom prst="straightConnector1">
            <a:avLst/>
          </a:prstGeom>
          <a:noFill/>
          <a:ln cap="flat" cmpd="sng" w="9525">
            <a:solidFill>
              <a:srgbClr val="85200C"/>
            </a:solidFill>
            <a:prstDash val="solid"/>
            <a:round/>
            <a:headEnd len="sm" w="sm" type="none"/>
            <a:tailEnd len="sm" w="sm" type="none"/>
          </a:ln>
        </p:spPr>
      </p:cxnSp>
      <p:pic>
        <p:nvPicPr>
          <p:cNvPr id="130" name="Google Shape;130;p3"/>
          <p:cNvPicPr preferRelativeResize="0"/>
          <p:nvPr/>
        </p:nvPicPr>
        <p:blipFill rotWithShape="1">
          <a:blip r:embed="rId3">
            <a:alphaModFix/>
          </a:blip>
          <a:srcRect b="55810" l="29403" r="28123" t="15225"/>
          <a:stretch/>
        </p:blipFill>
        <p:spPr>
          <a:xfrm>
            <a:off x="499949" y="412027"/>
            <a:ext cx="1023300" cy="1046700"/>
          </a:xfrm>
          <a:prstGeom prst="ellipse">
            <a:avLst/>
          </a:prstGeom>
          <a:noFill/>
          <a:ln cap="flat" cmpd="sng" w="9525">
            <a:solidFill>
              <a:srgbClr val="D9D9D9"/>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4"/>
          <p:cNvSpPr/>
          <p:nvPr/>
        </p:nvSpPr>
        <p:spPr>
          <a:xfrm>
            <a:off x="7050" y="0"/>
            <a:ext cx="2857500" cy="10058400"/>
          </a:xfrm>
          <a:prstGeom prst="rect">
            <a:avLst/>
          </a:prstGeom>
          <a:solidFill>
            <a:srgbClr val="DAE9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
          <p:cNvSpPr txBox="1"/>
          <p:nvPr/>
        </p:nvSpPr>
        <p:spPr>
          <a:xfrm>
            <a:off x="423750" y="401638"/>
            <a:ext cx="2367000" cy="815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100"/>
              <a:buFont typeface="Arial"/>
              <a:buNone/>
            </a:pPr>
            <a:r>
              <a:rPr b="1" i="0" lang="en" sz="4100" u="none" cap="none" strike="noStrike">
                <a:solidFill>
                  <a:srgbClr val="0B5394"/>
                </a:solidFill>
                <a:latin typeface="Oswald"/>
                <a:ea typeface="Oswald"/>
                <a:cs typeface="Oswald"/>
                <a:sym typeface="Oswald"/>
              </a:rPr>
              <a:t>Alex Kim</a:t>
            </a:r>
            <a:endParaRPr b="1" i="0" sz="4100" u="none" cap="none" strike="noStrike">
              <a:solidFill>
                <a:srgbClr val="0B5394"/>
              </a:solidFill>
              <a:latin typeface="Oswald"/>
              <a:ea typeface="Oswald"/>
              <a:cs typeface="Oswald"/>
              <a:sym typeface="Oswald"/>
            </a:endParaRPr>
          </a:p>
        </p:txBody>
      </p:sp>
      <p:sp>
        <p:nvSpPr>
          <p:cNvPr id="137" name="Google Shape;137;p4"/>
          <p:cNvSpPr txBox="1"/>
          <p:nvPr/>
        </p:nvSpPr>
        <p:spPr>
          <a:xfrm>
            <a:off x="759450" y="1902538"/>
            <a:ext cx="1695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Verdana"/>
                <a:ea typeface="Verdana"/>
                <a:cs typeface="Verdana"/>
                <a:sym typeface="Verdana"/>
              </a:rPr>
              <a:t>Phone Number</a:t>
            </a:r>
            <a:endParaRPr b="0" i="0" sz="1000" u="none" cap="none" strike="noStrike">
              <a:solidFill>
                <a:srgbClr val="000000"/>
              </a:solidFill>
              <a:latin typeface="Verdana"/>
              <a:ea typeface="Verdana"/>
              <a:cs typeface="Verdana"/>
              <a:sym typeface="Verdana"/>
            </a:endParaRPr>
          </a:p>
        </p:txBody>
      </p:sp>
      <p:sp>
        <p:nvSpPr>
          <p:cNvPr id="138" name="Google Shape;138;p4"/>
          <p:cNvSpPr txBox="1"/>
          <p:nvPr/>
        </p:nvSpPr>
        <p:spPr>
          <a:xfrm>
            <a:off x="423750" y="1116013"/>
            <a:ext cx="2262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Verdana"/>
                <a:ea typeface="Verdana"/>
                <a:cs typeface="Verdana"/>
                <a:sym typeface="Verdana"/>
              </a:rPr>
              <a:t>Position Title</a:t>
            </a:r>
            <a:endParaRPr b="0" i="0" sz="1600" u="none" cap="none" strike="noStrike">
              <a:solidFill>
                <a:srgbClr val="000000"/>
              </a:solidFill>
              <a:latin typeface="Verdana"/>
              <a:ea typeface="Verdana"/>
              <a:cs typeface="Verdana"/>
              <a:sym typeface="Verdana"/>
            </a:endParaRPr>
          </a:p>
        </p:txBody>
      </p:sp>
      <p:sp>
        <p:nvSpPr>
          <p:cNvPr id="139" name="Google Shape;139;p4"/>
          <p:cNvSpPr txBox="1"/>
          <p:nvPr/>
        </p:nvSpPr>
        <p:spPr>
          <a:xfrm>
            <a:off x="3171825" y="536400"/>
            <a:ext cx="4357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B5394"/>
                </a:solidFill>
                <a:latin typeface="Verdana"/>
                <a:ea typeface="Verdana"/>
                <a:cs typeface="Verdana"/>
                <a:sym typeface="Verdana"/>
              </a:rPr>
              <a:t>SUMMARY</a:t>
            </a:r>
            <a:endParaRPr b="1" i="0" sz="1000" u="none" cap="none" strike="noStrike">
              <a:solidFill>
                <a:srgbClr val="0B5394"/>
              </a:solidFill>
              <a:latin typeface="Verdana"/>
              <a:ea typeface="Verdana"/>
              <a:cs typeface="Verdana"/>
              <a:sym typeface="Verdana"/>
            </a:endParaRPr>
          </a:p>
        </p:txBody>
      </p:sp>
      <p:sp>
        <p:nvSpPr>
          <p:cNvPr id="140" name="Google Shape;140;p4"/>
          <p:cNvSpPr txBox="1"/>
          <p:nvPr/>
        </p:nvSpPr>
        <p:spPr>
          <a:xfrm>
            <a:off x="3171825" y="875113"/>
            <a:ext cx="4219800" cy="1279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000000"/>
                </a:solidFill>
                <a:latin typeface="Verdana"/>
                <a:ea typeface="Verdana"/>
                <a:cs typeface="Verdana"/>
                <a:sym typeface="Verdana"/>
              </a:rPr>
              <a:t>Use this space to write a two or three sentence summary of who you are as a professional. Include that you are an entry level employee, and because you are entry level take this as an opportunity to mention who you are as an employee. Include whatever experience in your industry that you do have. </a:t>
            </a:r>
            <a:br>
              <a:rPr b="0" i="0" lang="en" sz="900" u="none" cap="none" strike="noStrike">
                <a:solidFill>
                  <a:srgbClr val="000000"/>
                </a:solidFill>
                <a:latin typeface="Verdana"/>
                <a:ea typeface="Verdana"/>
                <a:cs typeface="Verdana"/>
                <a:sym typeface="Verdana"/>
              </a:rPr>
            </a:br>
            <a:br>
              <a:rPr b="0" i="0" lang="en" sz="900" u="none" cap="none" strike="noStrike">
                <a:solidFill>
                  <a:srgbClr val="000000"/>
                </a:solidFill>
                <a:latin typeface="Verdana"/>
                <a:ea typeface="Verdana"/>
                <a:cs typeface="Verdana"/>
                <a:sym typeface="Verdana"/>
              </a:rPr>
            </a:br>
            <a:r>
              <a:rPr b="0" i="0" lang="en" sz="900" u="none" cap="none" strike="noStrike">
                <a:solidFill>
                  <a:srgbClr val="000000"/>
                </a:solidFill>
                <a:latin typeface="Verdana"/>
                <a:ea typeface="Verdana"/>
                <a:cs typeface="Verdana"/>
                <a:sym typeface="Verdana"/>
              </a:rPr>
              <a:t>See my personal website and blog at </a:t>
            </a:r>
            <a:r>
              <a:rPr b="1" i="0" lang="en" sz="900" u="none" cap="none" strike="noStrike">
                <a:solidFill>
                  <a:srgbClr val="000000"/>
                </a:solidFill>
                <a:latin typeface="Verdana"/>
                <a:ea typeface="Verdana"/>
                <a:cs typeface="Verdana"/>
                <a:sym typeface="Verdana"/>
              </a:rPr>
              <a:t>www.YourWebsiteHere.com</a:t>
            </a:r>
            <a:endParaRPr b="1" i="0" sz="900" u="none" cap="none" strike="noStrike">
              <a:solidFill>
                <a:srgbClr val="000000"/>
              </a:solidFill>
              <a:latin typeface="Verdana"/>
              <a:ea typeface="Verdana"/>
              <a:cs typeface="Verdana"/>
              <a:sym typeface="Verdana"/>
            </a:endParaRPr>
          </a:p>
        </p:txBody>
      </p:sp>
      <p:sp>
        <p:nvSpPr>
          <p:cNvPr id="141" name="Google Shape;141;p4"/>
          <p:cNvSpPr txBox="1"/>
          <p:nvPr/>
        </p:nvSpPr>
        <p:spPr>
          <a:xfrm>
            <a:off x="423750" y="3200850"/>
            <a:ext cx="1152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B5394"/>
                </a:solidFill>
                <a:latin typeface="Verdana"/>
                <a:ea typeface="Verdana"/>
                <a:cs typeface="Verdana"/>
                <a:sym typeface="Verdana"/>
              </a:rPr>
              <a:t>EDUCATION</a:t>
            </a:r>
            <a:endParaRPr b="1" i="0" sz="1300" u="none" cap="none" strike="noStrike">
              <a:solidFill>
                <a:srgbClr val="0B5394"/>
              </a:solidFill>
              <a:latin typeface="Verdana"/>
              <a:ea typeface="Verdana"/>
              <a:cs typeface="Verdana"/>
              <a:sym typeface="Verdana"/>
            </a:endParaRPr>
          </a:p>
        </p:txBody>
      </p:sp>
      <p:sp>
        <p:nvSpPr>
          <p:cNvPr id="142" name="Google Shape;142;p4"/>
          <p:cNvSpPr txBox="1"/>
          <p:nvPr/>
        </p:nvSpPr>
        <p:spPr>
          <a:xfrm>
            <a:off x="423750" y="3544200"/>
            <a:ext cx="1871700" cy="1400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000000"/>
                </a:solidFill>
                <a:latin typeface="Verdana"/>
                <a:ea typeface="Verdana"/>
                <a:cs typeface="Verdana"/>
                <a:sym typeface="Verdana"/>
              </a:rPr>
              <a:t>Degree Title, University, Graduation Year GPA </a:t>
            </a:r>
            <a:br>
              <a:rPr b="0" i="0" lang="en" sz="1000" u="none" cap="none" strike="noStrike">
                <a:solidFill>
                  <a:srgbClr val="000000"/>
                </a:solidFill>
                <a:latin typeface="Verdana"/>
                <a:ea typeface="Verdana"/>
                <a:cs typeface="Verdana"/>
                <a:sym typeface="Verdana"/>
              </a:rPr>
            </a:br>
            <a:br>
              <a:rPr b="0" i="0" lang="en" sz="1000" u="none" cap="none" strike="noStrike">
                <a:solidFill>
                  <a:srgbClr val="000000"/>
                </a:solidFill>
                <a:latin typeface="Verdana"/>
                <a:ea typeface="Verdana"/>
                <a:cs typeface="Verdana"/>
                <a:sym typeface="Verdana"/>
              </a:rPr>
            </a:br>
            <a:r>
              <a:rPr b="0" i="0" lang="en" sz="1000" u="none" cap="none" strike="noStrike">
                <a:solidFill>
                  <a:srgbClr val="000000"/>
                </a:solidFill>
                <a:latin typeface="Verdana"/>
                <a:ea typeface="Verdana"/>
                <a:cs typeface="Verdana"/>
                <a:sym typeface="Verdana"/>
              </a:rPr>
              <a:t>Latin Honors Earned Include Scholarship </a:t>
            </a:r>
            <a:br>
              <a:rPr b="0" i="0" lang="en" sz="1000" u="none" cap="none" strike="noStrike">
                <a:solidFill>
                  <a:srgbClr val="000000"/>
                </a:solidFill>
                <a:latin typeface="Verdana"/>
                <a:ea typeface="Verdana"/>
                <a:cs typeface="Verdana"/>
                <a:sym typeface="Verdana"/>
              </a:rPr>
            </a:br>
            <a:r>
              <a:rPr b="0" i="0" lang="en" sz="1000" u="none" cap="none" strike="noStrike">
                <a:solidFill>
                  <a:srgbClr val="000000"/>
                </a:solidFill>
                <a:latin typeface="Verdana"/>
                <a:ea typeface="Verdana"/>
                <a:cs typeface="Verdana"/>
                <a:sym typeface="Verdana"/>
              </a:rPr>
              <a:t>Did you study abroad? Include that here.</a:t>
            </a:r>
            <a:endParaRPr b="0" i="0" sz="1000" u="none" cap="none" strike="noStrike">
              <a:solidFill>
                <a:srgbClr val="000000"/>
              </a:solidFill>
              <a:latin typeface="Verdana"/>
              <a:ea typeface="Verdana"/>
              <a:cs typeface="Verdana"/>
              <a:sym typeface="Verdana"/>
            </a:endParaRPr>
          </a:p>
        </p:txBody>
      </p:sp>
      <p:sp>
        <p:nvSpPr>
          <p:cNvPr id="143" name="Google Shape;143;p4"/>
          <p:cNvSpPr/>
          <p:nvPr/>
        </p:nvSpPr>
        <p:spPr>
          <a:xfrm>
            <a:off x="5724525" y="160000"/>
            <a:ext cx="2047500" cy="238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Entry Level Resume </a:t>
            </a:r>
            <a:r>
              <a:rPr b="0" i="0" lang="en" sz="700" u="none" cap="none" strike="noStrike">
                <a:solidFill>
                  <a:srgbClr val="000000"/>
                </a:solidFill>
                <a:latin typeface="Arial"/>
                <a:ea typeface="Arial"/>
                <a:cs typeface="Arial"/>
                <a:sym typeface="Arial"/>
              </a:rPr>
              <a:t>(Delete this tag)</a:t>
            </a:r>
            <a:endParaRPr b="0" i="0" sz="700" u="none" cap="none" strike="noStrike">
              <a:solidFill>
                <a:srgbClr val="000000"/>
              </a:solidFill>
              <a:latin typeface="Arial"/>
              <a:ea typeface="Arial"/>
              <a:cs typeface="Arial"/>
              <a:sym typeface="Arial"/>
            </a:endParaRPr>
          </a:p>
        </p:txBody>
      </p:sp>
      <p:sp>
        <p:nvSpPr>
          <p:cNvPr id="144" name="Google Shape;144;p4"/>
          <p:cNvSpPr txBox="1"/>
          <p:nvPr/>
        </p:nvSpPr>
        <p:spPr>
          <a:xfrm>
            <a:off x="759450" y="2213513"/>
            <a:ext cx="1695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Verdana"/>
                <a:ea typeface="Verdana"/>
                <a:cs typeface="Verdana"/>
                <a:sym typeface="Verdana"/>
              </a:rPr>
              <a:t>Location</a:t>
            </a:r>
            <a:endParaRPr b="0" i="0" sz="1000" u="none" cap="none" strike="noStrike">
              <a:solidFill>
                <a:srgbClr val="000000"/>
              </a:solidFill>
              <a:latin typeface="Verdana"/>
              <a:ea typeface="Verdana"/>
              <a:cs typeface="Verdana"/>
              <a:sym typeface="Verdana"/>
            </a:endParaRPr>
          </a:p>
        </p:txBody>
      </p:sp>
      <p:sp>
        <p:nvSpPr>
          <p:cNvPr id="145" name="Google Shape;145;p4"/>
          <p:cNvSpPr txBox="1"/>
          <p:nvPr/>
        </p:nvSpPr>
        <p:spPr>
          <a:xfrm>
            <a:off x="759450" y="2506738"/>
            <a:ext cx="1695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Verdana"/>
                <a:ea typeface="Verdana"/>
                <a:cs typeface="Verdana"/>
                <a:sym typeface="Verdana"/>
              </a:rPr>
              <a:t>name@email.com</a:t>
            </a:r>
            <a:endParaRPr b="0" i="0" sz="1000" u="none" cap="none" strike="noStrike">
              <a:solidFill>
                <a:srgbClr val="000000"/>
              </a:solidFill>
              <a:latin typeface="Verdana"/>
              <a:ea typeface="Verdana"/>
              <a:cs typeface="Verdana"/>
              <a:sym typeface="Verdana"/>
            </a:endParaRPr>
          </a:p>
        </p:txBody>
      </p:sp>
      <p:sp>
        <p:nvSpPr>
          <p:cNvPr id="146" name="Google Shape;146;p4"/>
          <p:cNvSpPr txBox="1"/>
          <p:nvPr/>
        </p:nvSpPr>
        <p:spPr>
          <a:xfrm>
            <a:off x="3171825" y="2292525"/>
            <a:ext cx="4357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B5394"/>
                </a:solidFill>
                <a:latin typeface="Verdana"/>
                <a:ea typeface="Verdana"/>
                <a:cs typeface="Verdana"/>
                <a:sym typeface="Verdana"/>
              </a:rPr>
              <a:t>EXPERIENCE</a:t>
            </a:r>
            <a:endParaRPr b="1" i="0" sz="1000" u="none" cap="none" strike="noStrike">
              <a:solidFill>
                <a:srgbClr val="0B5394"/>
              </a:solidFill>
              <a:latin typeface="Verdana"/>
              <a:ea typeface="Verdana"/>
              <a:cs typeface="Verdana"/>
              <a:sym typeface="Verdana"/>
            </a:endParaRPr>
          </a:p>
        </p:txBody>
      </p:sp>
      <p:sp>
        <p:nvSpPr>
          <p:cNvPr id="147" name="Google Shape;147;p4"/>
          <p:cNvSpPr txBox="1"/>
          <p:nvPr/>
        </p:nvSpPr>
        <p:spPr>
          <a:xfrm>
            <a:off x="3171825" y="2631238"/>
            <a:ext cx="4219800" cy="531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900"/>
              <a:buFont typeface="Arial"/>
              <a:buNone/>
            </a:pPr>
            <a:r>
              <a:rPr b="0" i="0" lang="en" sz="900" u="none" cap="none" strike="noStrike">
                <a:solidFill>
                  <a:schemeClr val="dk1"/>
                </a:solidFill>
                <a:latin typeface="Verdana"/>
                <a:ea typeface="Verdana"/>
                <a:cs typeface="Verdana"/>
                <a:sym typeface="Verdana"/>
              </a:rPr>
              <a:t>WRITE YOUR JOB TITLE HERE		       	          2018 - Present</a:t>
            </a:r>
            <a:endParaRPr b="0" i="0" sz="900" u="none" cap="none" strike="noStrike">
              <a:solidFill>
                <a:schemeClr val="dk1"/>
              </a:solidFill>
              <a:latin typeface="Verdana"/>
              <a:ea typeface="Verdana"/>
              <a:cs typeface="Verdana"/>
              <a:sym typeface="Verdana"/>
            </a:endParaRPr>
          </a:p>
          <a:p>
            <a:pPr indent="0" lvl="0" marL="0" marR="0" rtl="0" algn="l">
              <a:lnSpc>
                <a:spcPct val="150000"/>
              </a:lnSpc>
              <a:spcBef>
                <a:spcPts val="0"/>
              </a:spcBef>
              <a:spcAft>
                <a:spcPts val="0"/>
              </a:spcAft>
              <a:buClr>
                <a:srgbClr val="000000"/>
              </a:buClr>
              <a:buSzPts val="900"/>
              <a:buFont typeface="Arial"/>
              <a:buNone/>
            </a:pPr>
            <a:r>
              <a:rPr b="0" i="0" lang="en" sz="900" u="none" cap="none" strike="noStrike">
                <a:solidFill>
                  <a:schemeClr val="dk1"/>
                </a:solidFill>
                <a:latin typeface="Verdana"/>
                <a:ea typeface="Verdana"/>
                <a:cs typeface="Verdana"/>
                <a:sym typeface="Verdana"/>
              </a:rPr>
              <a:t>Company Name,  Location </a:t>
            </a:r>
            <a:endParaRPr b="0" i="0" sz="900" u="none" cap="none" strike="noStrike">
              <a:solidFill>
                <a:srgbClr val="000000"/>
              </a:solidFill>
              <a:latin typeface="Verdana"/>
              <a:ea typeface="Verdana"/>
              <a:cs typeface="Verdana"/>
              <a:sym typeface="Verdana"/>
            </a:endParaRPr>
          </a:p>
        </p:txBody>
      </p:sp>
      <p:sp>
        <p:nvSpPr>
          <p:cNvPr id="148" name="Google Shape;148;p4"/>
          <p:cNvSpPr txBox="1"/>
          <p:nvPr/>
        </p:nvSpPr>
        <p:spPr>
          <a:xfrm>
            <a:off x="3171825" y="3142050"/>
            <a:ext cx="4219800" cy="1438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000000"/>
                </a:solidFill>
                <a:latin typeface="Verdana"/>
                <a:ea typeface="Verdana"/>
                <a:cs typeface="Verdana"/>
                <a:sym typeface="Verdana"/>
              </a:rPr>
              <a:t>Whether this position was an internship, part-time, or full-time position, it should be treated the same. This is where you write your responsibilities in this position and how your actions in your role led to overall success for the company.</a:t>
            </a:r>
            <a:endParaRPr b="0" i="0" sz="9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rgbClr val="000000"/>
              </a:solidFill>
              <a:latin typeface="Verdana"/>
              <a:ea typeface="Verdana"/>
              <a:cs typeface="Verdana"/>
              <a:sym typeface="Verdana"/>
            </a:endParaRPr>
          </a:p>
          <a:p>
            <a:pPr indent="-182880" lvl="0" marL="182880" marR="0" rtl="0" algn="l">
              <a:lnSpc>
                <a:spcPct val="115000"/>
              </a:lnSpc>
              <a:spcBef>
                <a:spcPts val="0"/>
              </a:spcBef>
              <a:spcAft>
                <a:spcPts val="0"/>
              </a:spcAft>
              <a:buClr>
                <a:srgbClr val="000000"/>
              </a:buClr>
              <a:buSzPts val="900"/>
              <a:buFont typeface="Verdana"/>
              <a:buChar char="●"/>
            </a:pPr>
            <a:r>
              <a:rPr b="0" i="0" lang="en" sz="900" u="none" cap="none" strike="noStrike">
                <a:solidFill>
                  <a:srgbClr val="000000"/>
                </a:solidFill>
                <a:latin typeface="Verdana"/>
                <a:ea typeface="Verdana"/>
                <a:cs typeface="Verdana"/>
                <a:sym typeface="Verdana"/>
              </a:rPr>
              <a:t>Did you find proven success in your role? Include those stats here. </a:t>
            </a:r>
            <a:endParaRPr b="0" i="0" sz="900" u="none" cap="none" strike="noStrike">
              <a:solidFill>
                <a:srgbClr val="000000"/>
              </a:solidFill>
              <a:latin typeface="Verdana"/>
              <a:ea typeface="Verdana"/>
              <a:cs typeface="Verdana"/>
              <a:sym typeface="Verdana"/>
            </a:endParaRPr>
          </a:p>
          <a:p>
            <a:pPr indent="-182880" lvl="0" marL="182880" marR="0" rtl="0" algn="l">
              <a:lnSpc>
                <a:spcPct val="115000"/>
              </a:lnSpc>
              <a:spcBef>
                <a:spcPts val="0"/>
              </a:spcBef>
              <a:spcAft>
                <a:spcPts val="0"/>
              </a:spcAft>
              <a:buClr>
                <a:srgbClr val="000000"/>
              </a:buClr>
              <a:buSzPts val="900"/>
              <a:buFont typeface="Verdana"/>
              <a:buChar char="●"/>
            </a:pPr>
            <a:r>
              <a:rPr b="0" i="0" lang="en" sz="900" u="none" cap="none" strike="noStrike">
                <a:solidFill>
                  <a:srgbClr val="000000"/>
                </a:solidFill>
                <a:latin typeface="Verdana"/>
                <a:ea typeface="Verdana"/>
                <a:cs typeface="Verdana"/>
                <a:sym typeface="Verdana"/>
              </a:rPr>
              <a:t>Mention any software or programs you used in your position, including any social media accounts you mastered.</a:t>
            </a:r>
            <a:endParaRPr b="0" i="0" sz="900" u="none" cap="none" strike="noStrike">
              <a:solidFill>
                <a:srgbClr val="000000"/>
              </a:solidFill>
              <a:latin typeface="Verdana"/>
              <a:ea typeface="Verdana"/>
              <a:cs typeface="Verdana"/>
              <a:sym typeface="Verdana"/>
            </a:endParaRPr>
          </a:p>
        </p:txBody>
      </p:sp>
      <p:sp>
        <p:nvSpPr>
          <p:cNvPr id="149" name="Google Shape;149;p4"/>
          <p:cNvSpPr txBox="1"/>
          <p:nvPr/>
        </p:nvSpPr>
        <p:spPr>
          <a:xfrm>
            <a:off x="3171825" y="4688638"/>
            <a:ext cx="4219800" cy="531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900"/>
              <a:buFont typeface="Arial"/>
              <a:buNone/>
            </a:pPr>
            <a:r>
              <a:rPr b="0" i="0" lang="en" sz="900" u="none" cap="none" strike="noStrike">
                <a:solidFill>
                  <a:schemeClr val="dk1"/>
                </a:solidFill>
                <a:latin typeface="Verdana"/>
                <a:ea typeface="Verdana"/>
                <a:cs typeface="Verdana"/>
                <a:sym typeface="Verdana"/>
              </a:rPr>
              <a:t>WRITE YOUR JOB TITLE HERE		       	          2018 - Present</a:t>
            </a:r>
            <a:endParaRPr b="0" i="0" sz="900" u="none" cap="none" strike="noStrike">
              <a:solidFill>
                <a:schemeClr val="dk1"/>
              </a:solidFill>
              <a:latin typeface="Verdana"/>
              <a:ea typeface="Verdana"/>
              <a:cs typeface="Verdana"/>
              <a:sym typeface="Verdana"/>
            </a:endParaRPr>
          </a:p>
          <a:p>
            <a:pPr indent="0" lvl="0" marL="0" marR="0" rtl="0" algn="l">
              <a:lnSpc>
                <a:spcPct val="150000"/>
              </a:lnSpc>
              <a:spcBef>
                <a:spcPts val="0"/>
              </a:spcBef>
              <a:spcAft>
                <a:spcPts val="0"/>
              </a:spcAft>
              <a:buClr>
                <a:srgbClr val="000000"/>
              </a:buClr>
              <a:buSzPts val="900"/>
              <a:buFont typeface="Arial"/>
              <a:buNone/>
            </a:pPr>
            <a:r>
              <a:rPr b="0" i="0" lang="en" sz="900" u="none" cap="none" strike="noStrike">
                <a:solidFill>
                  <a:schemeClr val="dk1"/>
                </a:solidFill>
                <a:latin typeface="Verdana"/>
                <a:ea typeface="Verdana"/>
                <a:cs typeface="Verdana"/>
                <a:sym typeface="Verdana"/>
              </a:rPr>
              <a:t>Company Name,  Location </a:t>
            </a:r>
            <a:endParaRPr b="0" i="0" sz="900" u="none" cap="none" strike="noStrike">
              <a:solidFill>
                <a:srgbClr val="000000"/>
              </a:solidFill>
              <a:latin typeface="Verdana"/>
              <a:ea typeface="Verdana"/>
              <a:cs typeface="Verdana"/>
              <a:sym typeface="Verdana"/>
            </a:endParaRPr>
          </a:p>
        </p:txBody>
      </p:sp>
      <p:sp>
        <p:nvSpPr>
          <p:cNvPr id="150" name="Google Shape;150;p4"/>
          <p:cNvSpPr txBox="1"/>
          <p:nvPr/>
        </p:nvSpPr>
        <p:spPr>
          <a:xfrm>
            <a:off x="3171825" y="5199450"/>
            <a:ext cx="4219800" cy="1438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000000"/>
                </a:solidFill>
                <a:latin typeface="Verdana"/>
                <a:ea typeface="Verdana"/>
                <a:cs typeface="Verdana"/>
                <a:sym typeface="Verdana"/>
              </a:rPr>
              <a:t>Whether this position was an internship, part-time, or full-time position, it should be treated the same. This is where you write your responsibilities in this position and how your actions in your role led to overall success for the company.</a:t>
            </a:r>
            <a:endParaRPr b="0" i="0" sz="9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rgbClr val="000000"/>
              </a:solidFill>
              <a:latin typeface="Verdana"/>
              <a:ea typeface="Verdana"/>
              <a:cs typeface="Verdana"/>
              <a:sym typeface="Verdana"/>
            </a:endParaRPr>
          </a:p>
          <a:p>
            <a:pPr indent="-182880" lvl="0" marL="182880" marR="0" rtl="0" algn="l">
              <a:lnSpc>
                <a:spcPct val="115000"/>
              </a:lnSpc>
              <a:spcBef>
                <a:spcPts val="0"/>
              </a:spcBef>
              <a:spcAft>
                <a:spcPts val="0"/>
              </a:spcAft>
              <a:buClr>
                <a:srgbClr val="000000"/>
              </a:buClr>
              <a:buSzPts val="900"/>
              <a:buFont typeface="Verdana"/>
              <a:buChar char="●"/>
            </a:pPr>
            <a:r>
              <a:rPr b="0" i="0" lang="en" sz="900" u="none" cap="none" strike="noStrike">
                <a:solidFill>
                  <a:srgbClr val="000000"/>
                </a:solidFill>
                <a:latin typeface="Verdana"/>
                <a:ea typeface="Verdana"/>
                <a:cs typeface="Verdana"/>
                <a:sym typeface="Verdana"/>
              </a:rPr>
              <a:t>Did you find proven success in your role? Include those stats here. </a:t>
            </a:r>
            <a:endParaRPr b="0" i="0" sz="900" u="none" cap="none" strike="noStrike">
              <a:solidFill>
                <a:srgbClr val="000000"/>
              </a:solidFill>
              <a:latin typeface="Verdana"/>
              <a:ea typeface="Verdana"/>
              <a:cs typeface="Verdana"/>
              <a:sym typeface="Verdana"/>
            </a:endParaRPr>
          </a:p>
          <a:p>
            <a:pPr indent="-182880" lvl="0" marL="182880" marR="0" rtl="0" algn="l">
              <a:lnSpc>
                <a:spcPct val="115000"/>
              </a:lnSpc>
              <a:spcBef>
                <a:spcPts val="0"/>
              </a:spcBef>
              <a:spcAft>
                <a:spcPts val="0"/>
              </a:spcAft>
              <a:buClr>
                <a:srgbClr val="000000"/>
              </a:buClr>
              <a:buSzPts val="900"/>
              <a:buFont typeface="Verdana"/>
              <a:buChar char="●"/>
            </a:pPr>
            <a:r>
              <a:rPr b="0" i="0" lang="en" sz="900" u="none" cap="none" strike="noStrike">
                <a:solidFill>
                  <a:srgbClr val="000000"/>
                </a:solidFill>
                <a:latin typeface="Verdana"/>
                <a:ea typeface="Verdana"/>
                <a:cs typeface="Verdana"/>
                <a:sym typeface="Verdana"/>
              </a:rPr>
              <a:t>Mention any software or programs you used in your position, including any social media accounts you mastered.</a:t>
            </a:r>
            <a:endParaRPr b="0" i="0" sz="900" u="none" cap="none" strike="noStrike">
              <a:solidFill>
                <a:srgbClr val="000000"/>
              </a:solidFill>
              <a:latin typeface="Verdana"/>
              <a:ea typeface="Verdana"/>
              <a:cs typeface="Verdana"/>
              <a:sym typeface="Verdana"/>
            </a:endParaRPr>
          </a:p>
        </p:txBody>
      </p:sp>
      <p:sp>
        <p:nvSpPr>
          <p:cNvPr id="151" name="Google Shape;151;p4"/>
          <p:cNvSpPr txBox="1"/>
          <p:nvPr/>
        </p:nvSpPr>
        <p:spPr>
          <a:xfrm>
            <a:off x="3171825" y="6940725"/>
            <a:ext cx="4357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B5394"/>
                </a:solidFill>
                <a:latin typeface="Verdana"/>
                <a:ea typeface="Verdana"/>
                <a:cs typeface="Verdana"/>
                <a:sym typeface="Verdana"/>
              </a:rPr>
              <a:t>FREELANCE WORK</a:t>
            </a:r>
            <a:endParaRPr b="1" i="0" sz="1000" u="none" cap="none" strike="noStrike">
              <a:solidFill>
                <a:srgbClr val="0B5394"/>
              </a:solidFill>
              <a:latin typeface="Verdana"/>
              <a:ea typeface="Verdana"/>
              <a:cs typeface="Verdana"/>
              <a:sym typeface="Verdana"/>
            </a:endParaRPr>
          </a:p>
        </p:txBody>
      </p:sp>
      <p:sp>
        <p:nvSpPr>
          <p:cNvPr id="152" name="Google Shape;152;p4"/>
          <p:cNvSpPr txBox="1"/>
          <p:nvPr/>
        </p:nvSpPr>
        <p:spPr>
          <a:xfrm>
            <a:off x="3171825" y="7342587"/>
            <a:ext cx="4219800" cy="207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000000"/>
                </a:solidFill>
                <a:latin typeface="Verdana"/>
                <a:ea typeface="Verdana"/>
                <a:cs typeface="Verdana"/>
                <a:sym typeface="Verdana"/>
              </a:rPr>
              <a:t>Whether this position was an internship, part-time, or full-time position, it should be treated the same. This is where you write your responsibilities in this position and how your actions in your role led to overall success for the company.</a:t>
            </a:r>
            <a:endParaRPr b="0" i="0" sz="9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rgbClr val="000000"/>
              </a:solidFill>
              <a:latin typeface="Verdana"/>
              <a:ea typeface="Verdana"/>
              <a:cs typeface="Verdana"/>
              <a:sym typeface="Verdana"/>
            </a:endParaRPr>
          </a:p>
          <a:p>
            <a:pPr indent="-182880" lvl="0" marL="182880" marR="0" rtl="0" algn="l">
              <a:lnSpc>
                <a:spcPct val="115000"/>
              </a:lnSpc>
              <a:spcBef>
                <a:spcPts val="0"/>
              </a:spcBef>
              <a:spcAft>
                <a:spcPts val="0"/>
              </a:spcAft>
              <a:buClr>
                <a:srgbClr val="000000"/>
              </a:buClr>
              <a:buSzPts val="900"/>
              <a:buFont typeface="Verdana"/>
              <a:buChar char="●"/>
            </a:pPr>
            <a:r>
              <a:rPr b="0" i="0" lang="en" sz="900" u="none" cap="none" strike="noStrike">
                <a:solidFill>
                  <a:srgbClr val="000000"/>
                </a:solidFill>
                <a:latin typeface="Verdana"/>
                <a:ea typeface="Verdana"/>
                <a:cs typeface="Verdana"/>
                <a:sym typeface="Verdana"/>
              </a:rPr>
              <a:t>Include the base-line details of your freelancing work here. Include the industry you worked in, the size of your clients, and proven success you generated for them. </a:t>
            </a:r>
            <a:br>
              <a:rPr b="0" i="0" lang="en" sz="900" u="none" cap="none" strike="noStrike">
                <a:solidFill>
                  <a:srgbClr val="000000"/>
                </a:solidFill>
                <a:latin typeface="Verdana"/>
                <a:ea typeface="Verdana"/>
                <a:cs typeface="Verdana"/>
                <a:sym typeface="Verdana"/>
              </a:rPr>
            </a:br>
            <a:endParaRPr b="0" i="0" sz="900" u="none" cap="none" strike="noStrike">
              <a:solidFill>
                <a:srgbClr val="000000"/>
              </a:solidFill>
              <a:latin typeface="Verdana"/>
              <a:ea typeface="Verdana"/>
              <a:cs typeface="Verdana"/>
              <a:sym typeface="Verdana"/>
            </a:endParaRPr>
          </a:p>
          <a:p>
            <a:pPr indent="-182880" lvl="0" marL="182880" marR="0" rtl="0" algn="l">
              <a:lnSpc>
                <a:spcPct val="115000"/>
              </a:lnSpc>
              <a:spcBef>
                <a:spcPts val="0"/>
              </a:spcBef>
              <a:spcAft>
                <a:spcPts val="0"/>
              </a:spcAft>
              <a:buClr>
                <a:srgbClr val="000000"/>
              </a:buClr>
              <a:buSzPts val="900"/>
              <a:buFont typeface="Verdana"/>
              <a:buChar char="●"/>
            </a:pPr>
            <a:r>
              <a:rPr b="0" i="0" lang="en" sz="900" u="none" cap="none" strike="noStrike">
                <a:solidFill>
                  <a:srgbClr val="000000"/>
                </a:solidFill>
                <a:latin typeface="Verdana"/>
                <a:ea typeface="Verdana"/>
                <a:cs typeface="Verdana"/>
                <a:sym typeface="Verdana"/>
              </a:rPr>
              <a:t>Your freelancing clients were better off after they started working with you. How exactly did your skillset contribute to that success? Include that here.</a:t>
            </a:r>
            <a:endParaRPr b="0" i="0" sz="900" u="none" cap="none" strike="noStrike">
              <a:solidFill>
                <a:srgbClr val="000000"/>
              </a:solidFill>
              <a:latin typeface="Verdana"/>
              <a:ea typeface="Verdana"/>
              <a:cs typeface="Verdana"/>
              <a:sym typeface="Verdana"/>
            </a:endParaRPr>
          </a:p>
        </p:txBody>
      </p:sp>
      <p:sp>
        <p:nvSpPr>
          <p:cNvPr id="153" name="Google Shape;153;p4"/>
          <p:cNvSpPr txBox="1"/>
          <p:nvPr/>
        </p:nvSpPr>
        <p:spPr>
          <a:xfrm>
            <a:off x="423750" y="5277309"/>
            <a:ext cx="1633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B5394"/>
                </a:solidFill>
                <a:latin typeface="Verdana"/>
                <a:ea typeface="Verdana"/>
                <a:cs typeface="Verdana"/>
                <a:sym typeface="Verdana"/>
              </a:rPr>
              <a:t>TECHNICAL SKILLS</a:t>
            </a:r>
            <a:endParaRPr b="1" i="0" sz="1300" u="none" cap="none" strike="noStrike">
              <a:solidFill>
                <a:srgbClr val="0B5394"/>
              </a:solidFill>
              <a:latin typeface="Verdana"/>
              <a:ea typeface="Verdana"/>
              <a:cs typeface="Verdana"/>
              <a:sym typeface="Verdana"/>
            </a:endParaRPr>
          </a:p>
        </p:txBody>
      </p:sp>
      <p:sp>
        <p:nvSpPr>
          <p:cNvPr id="154" name="Google Shape;154;p4"/>
          <p:cNvSpPr txBox="1"/>
          <p:nvPr/>
        </p:nvSpPr>
        <p:spPr>
          <a:xfrm>
            <a:off x="423750" y="5620664"/>
            <a:ext cx="1871700" cy="2147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000000"/>
                </a:solidFill>
                <a:latin typeface="Verdana"/>
                <a:ea typeface="Verdana"/>
                <a:cs typeface="Verdana"/>
                <a:sym typeface="Verdana"/>
              </a:rPr>
              <a:t>This is where you will list all of the programs and software that you are familiar with using.</a:t>
            </a:r>
            <a:endParaRPr b="0" i="0" sz="10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Verdana"/>
              <a:ea typeface="Verdana"/>
              <a:cs typeface="Verdana"/>
              <a:sym typeface="Verdana"/>
            </a:endParaRPr>
          </a:p>
          <a:p>
            <a:pPr indent="-200660" lvl="0" marL="228600" marR="0" rtl="0" algn="l">
              <a:lnSpc>
                <a:spcPct val="150000"/>
              </a:lnSpc>
              <a:spcBef>
                <a:spcPts val="0"/>
              </a:spcBef>
              <a:spcAft>
                <a:spcPts val="0"/>
              </a:spcAft>
              <a:buClr>
                <a:srgbClr val="000000"/>
              </a:buClr>
              <a:buSzPts val="1000"/>
              <a:buFont typeface="Verdana"/>
              <a:buChar char="●"/>
            </a:pPr>
            <a:r>
              <a:rPr b="0" i="0" lang="en" sz="1000" u="none" cap="none" strike="noStrike">
                <a:solidFill>
                  <a:srgbClr val="000000"/>
                </a:solidFill>
                <a:latin typeface="Verdana"/>
                <a:ea typeface="Verdana"/>
                <a:cs typeface="Verdana"/>
                <a:sym typeface="Verdana"/>
              </a:rPr>
              <a:t>List Item 1</a:t>
            </a:r>
            <a:endParaRPr b="0" i="0" sz="1000" u="none" cap="none" strike="noStrike">
              <a:solidFill>
                <a:srgbClr val="000000"/>
              </a:solidFill>
              <a:latin typeface="Verdana"/>
              <a:ea typeface="Verdana"/>
              <a:cs typeface="Verdana"/>
              <a:sym typeface="Verdana"/>
            </a:endParaRPr>
          </a:p>
          <a:p>
            <a:pPr indent="-200660" lvl="0" marL="228600" marR="0" rtl="0" algn="l">
              <a:lnSpc>
                <a:spcPct val="150000"/>
              </a:lnSpc>
              <a:spcBef>
                <a:spcPts val="0"/>
              </a:spcBef>
              <a:spcAft>
                <a:spcPts val="0"/>
              </a:spcAft>
              <a:buClr>
                <a:srgbClr val="000000"/>
              </a:buClr>
              <a:buSzPts val="1000"/>
              <a:buFont typeface="Verdana"/>
              <a:buChar char="●"/>
            </a:pPr>
            <a:r>
              <a:rPr b="0" i="0" lang="en" sz="1000" u="none" cap="none" strike="noStrike">
                <a:solidFill>
                  <a:srgbClr val="000000"/>
                </a:solidFill>
                <a:latin typeface="Verdana"/>
                <a:ea typeface="Verdana"/>
                <a:cs typeface="Verdana"/>
                <a:sym typeface="Verdana"/>
              </a:rPr>
              <a:t>List Item 2</a:t>
            </a:r>
            <a:endParaRPr b="0" i="0" sz="1000" u="none" cap="none" strike="noStrike">
              <a:solidFill>
                <a:srgbClr val="000000"/>
              </a:solidFill>
              <a:latin typeface="Verdana"/>
              <a:ea typeface="Verdana"/>
              <a:cs typeface="Verdana"/>
              <a:sym typeface="Verdana"/>
            </a:endParaRPr>
          </a:p>
          <a:p>
            <a:pPr indent="-200660" lvl="0" marL="228600" marR="0" rtl="0" algn="l">
              <a:lnSpc>
                <a:spcPct val="150000"/>
              </a:lnSpc>
              <a:spcBef>
                <a:spcPts val="0"/>
              </a:spcBef>
              <a:spcAft>
                <a:spcPts val="0"/>
              </a:spcAft>
              <a:buClr>
                <a:srgbClr val="000000"/>
              </a:buClr>
              <a:buSzPts val="1000"/>
              <a:buFont typeface="Verdana"/>
              <a:buChar char="●"/>
            </a:pPr>
            <a:r>
              <a:rPr b="0" i="0" lang="en" sz="1000" u="none" cap="none" strike="noStrike">
                <a:solidFill>
                  <a:srgbClr val="000000"/>
                </a:solidFill>
                <a:latin typeface="Verdana"/>
                <a:ea typeface="Verdana"/>
                <a:cs typeface="Verdana"/>
                <a:sym typeface="Verdana"/>
              </a:rPr>
              <a:t>List Item 3</a:t>
            </a:r>
            <a:endParaRPr b="0" i="0" sz="1000" u="none" cap="none" strike="noStrike">
              <a:solidFill>
                <a:srgbClr val="000000"/>
              </a:solidFill>
              <a:latin typeface="Verdana"/>
              <a:ea typeface="Verdana"/>
              <a:cs typeface="Verdana"/>
              <a:sym typeface="Verdana"/>
            </a:endParaRPr>
          </a:p>
          <a:p>
            <a:pPr indent="-200660" lvl="0" marL="228600" marR="0" rtl="0" algn="l">
              <a:lnSpc>
                <a:spcPct val="150000"/>
              </a:lnSpc>
              <a:spcBef>
                <a:spcPts val="0"/>
              </a:spcBef>
              <a:spcAft>
                <a:spcPts val="0"/>
              </a:spcAft>
              <a:buClr>
                <a:srgbClr val="000000"/>
              </a:buClr>
              <a:buSzPts val="1000"/>
              <a:buFont typeface="Verdana"/>
              <a:buChar char="●"/>
            </a:pPr>
            <a:r>
              <a:rPr b="0" i="0" lang="en" sz="1000" u="none" cap="none" strike="noStrike">
                <a:solidFill>
                  <a:srgbClr val="000000"/>
                </a:solidFill>
                <a:latin typeface="Verdana"/>
                <a:ea typeface="Verdana"/>
                <a:cs typeface="Verdana"/>
                <a:sym typeface="Verdana"/>
              </a:rPr>
              <a:t>List Item 4</a:t>
            </a:r>
            <a:endParaRPr b="0" i="0" sz="1000" u="none" cap="none" strike="noStrike">
              <a:solidFill>
                <a:srgbClr val="000000"/>
              </a:solidFill>
              <a:latin typeface="Verdana"/>
              <a:ea typeface="Verdana"/>
              <a:cs typeface="Verdana"/>
              <a:sym typeface="Verdana"/>
            </a:endParaRPr>
          </a:p>
          <a:p>
            <a:pPr indent="-200660" lvl="0" marL="228600" marR="0" rtl="0" algn="l">
              <a:lnSpc>
                <a:spcPct val="150000"/>
              </a:lnSpc>
              <a:spcBef>
                <a:spcPts val="0"/>
              </a:spcBef>
              <a:spcAft>
                <a:spcPts val="0"/>
              </a:spcAft>
              <a:buClr>
                <a:srgbClr val="000000"/>
              </a:buClr>
              <a:buSzPts val="1000"/>
              <a:buFont typeface="Verdana"/>
              <a:buChar char="●"/>
            </a:pPr>
            <a:r>
              <a:rPr b="0" i="0" lang="en" sz="1000" u="none" cap="none" strike="noStrike">
                <a:solidFill>
                  <a:srgbClr val="000000"/>
                </a:solidFill>
                <a:latin typeface="Verdana"/>
                <a:ea typeface="Verdana"/>
                <a:cs typeface="Verdana"/>
                <a:sym typeface="Verdana"/>
              </a:rPr>
              <a:t>List Item 5</a:t>
            </a:r>
            <a:endParaRPr b="0" i="0" sz="1000" u="none" cap="none" strike="noStrike">
              <a:solidFill>
                <a:srgbClr val="000000"/>
              </a:solidFill>
              <a:latin typeface="Verdana"/>
              <a:ea typeface="Verdana"/>
              <a:cs typeface="Verdana"/>
              <a:sym typeface="Verdana"/>
            </a:endParaRPr>
          </a:p>
        </p:txBody>
      </p:sp>
      <p:pic>
        <p:nvPicPr>
          <p:cNvPr id="155" name="Google Shape;155;p4"/>
          <p:cNvPicPr preferRelativeResize="0"/>
          <p:nvPr/>
        </p:nvPicPr>
        <p:blipFill rotWithShape="1">
          <a:blip r:embed="rId3">
            <a:alphaModFix/>
          </a:blip>
          <a:srcRect b="0" l="0" r="0" t="0"/>
          <a:stretch/>
        </p:blipFill>
        <p:spPr>
          <a:xfrm>
            <a:off x="538150" y="2287825"/>
            <a:ext cx="118475" cy="172325"/>
          </a:xfrm>
          <a:prstGeom prst="rect">
            <a:avLst/>
          </a:prstGeom>
          <a:noFill/>
          <a:ln>
            <a:noFill/>
          </a:ln>
        </p:spPr>
      </p:pic>
      <p:pic>
        <p:nvPicPr>
          <p:cNvPr id="156" name="Google Shape;156;p4"/>
          <p:cNvPicPr preferRelativeResize="0"/>
          <p:nvPr/>
        </p:nvPicPr>
        <p:blipFill rotWithShape="1">
          <a:blip r:embed="rId4">
            <a:alphaModFix/>
          </a:blip>
          <a:srcRect b="0" l="0" r="0" t="0"/>
          <a:stretch/>
        </p:blipFill>
        <p:spPr>
          <a:xfrm>
            <a:off x="518488" y="2636075"/>
            <a:ext cx="157775" cy="118327"/>
          </a:xfrm>
          <a:prstGeom prst="rect">
            <a:avLst/>
          </a:prstGeom>
          <a:noFill/>
          <a:ln>
            <a:noFill/>
          </a:ln>
        </p:spPr>
      </p:pic>
      <p:pic>
        <p:nvPicPr>
          <p:cNvPr id="157" name="Google Shape;157;p4"/>
          <p:cNvPicPr preferRelativeResize="0"/>
          <p:nvPr/>
        </p:nvPicPr>
        <p:blipFill rotWithShape="1">
          <a:blip r:embed="rId5">
            <a:alphaModFix/>
          </a:blip>
          <a:srcRect b="0" l="0" r="0" t="0"/>
          <a:stretch/>
        </p:blipFill>
        <p:spPr>
          <a:xfrm>
            <a:off x="538150" y="1997988"/>
            <a:ext cx="148900" cy="147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5"/>
          <p:cNvSpPr/>
          <p:nvPr/>
        </p:nvSpPr>
        <p:spPr>
          <a:xfrm>
            <a:off x="150" y="1993500"/>
            <a:ext cx="7772400" cy="1210500"/>
          </a:xfrm>
          <a:prstGeom prst="rect">
            <a:avLst/>
          </a:pr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
          <p:cNvSpPr txBox="1"/>
          <p:nvPr/>
        </p:nvSpPr>
        <p:spPr>
          <a:xfrm>
            <a:off x="1195650" y="2332875"/>
            <a:ext cx="966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878A83"/>
                </a:solidFill>
                <a:latin typeface="Arial"/>
                <a:ea typeface="Arial"/>
                <a:cs typeface="Arial"/>
                <a:sym typeface="Arial"/>
              </a:rPr>
              <a:t>About Me</a:t>
            </a:r>
            <a:endParaRPr b="1" i="0" sz="1200" u="none" cap="none" strike="noStrike">
              <a:solidFill>
                <a:srgbClr val="878A83"/>
              </a:solidFill>
              <a:latin typeface="Arial"/>
              <a:ea typeface="Arial"/>
              <a:cs typeface="Arial"/>
              <a:sym typeface="Arial"/>
            </a:endParaRPr>
          </a:p>
        </p:txBody>
      </p:sp>
      <p:sp>
        <p:nvSpPr>
          <p:cNvPr id="164" name="Google Shape;164;p5"/>
          <p:cNvSpPr/>
          <p:nvPr/>
        </p:nvSpPr>
        <p:spPr>
          <a:xfrm>
            <a:off x="-9525" y="0"/>
            <a:ext cx="7782000" cy="1993500"/>
          </a:xfrm>
          <a:prstGeom prst="rect">
            <a:avLst/>
          </a:prstGeom>
          <a:solidFill>
            <a:srgbClr val="D2D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5"/>
          <p:cNvSpPr txBox="1"/>
          <p:nvPr/>
        </p:nvSpPr>
        <p:spPr>
          <a:xfrm>
            <a:off x="150" y="477850"/>
            <a:ext cx="77724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i="0" lang="en" sz="4100" u="none" cap="none" strike="noStrike">
                <a:solidFill>
                  <a:srgbClr val="000000"/>
                </a:solidFill>
                <a:latin typeface="Lora"/>
                <a:ea typeface="Lora"/>
                <a:cs typeface="Lora"/>
                <a:sym typeface="Lora"/>
              </a:rPr>
              <a:t>Sue Chung</a:t>
            </a:r>
            <a:endParaRPr b="1" i="0" sz="4100" u="none" cap="none" strike="noStrike">
              <a:solidFill>
                <a:srgbClr val="000000"/>
              </a:solidFill>
              <a:latin typeface="Lora"/>
              <a:ea typeface="Lora"/>
              <a:cs typeface="Lora"/>
              <a:sym typeface="Lora"/>
            </a:endParaRPr>
          </a:p>
        </p:txBody>
      </p:sp>
      <p:sp>
        <p:nvSpPr>
          <p:cNvPr id="166" name="Google Shape;166;p5"/>
          <p:cNvSpPr txBox="1"/>
          <p:nvPr/>
        </p:nvSpPr>
        <p:spPr>
          <a:xfrm>
            <a:off x="150" y="1230325"/>
            <a:ext cx="77724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Some. One. Word. Personal. Descriptors.</a:t>
            </a:r>
            <a:endParaRPr b="0" i="0" sz="1600" u="none" cap="none" strike="noStrike">
              <a:solidFill>
                <a:srgbClr val="000000"/>
              </a:solidFill>
              <a:latin typeface="Arial"/>
              <a:ea typeface="Arial"/>
              <a:cs typeface="Arial"/>
              <a:sym typeface="Arial"/>
            </a:endParaRPr>
          </a:p>
        </p:txBody>
      </p:sp>
      <p:sp>
        <p:nvSpPr>
          <p:cNvPr id="167" name="Google Shape;167;p5"/>
          <p:cNvSpPr txBox="1"/>
          <p:nvPr/>
        </p:nvSpPr>
        <p:spPr>
          <a:xfrm>
            <a:off x="1190775" y="8169725"/>
            <a:ext cx="5381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Blog: </a:t>
            </a:r>
            <a:r>
              <a:rPr b="1" i="0" lang="en" sz="1000" u="none" cap="none" strike="noStrike">
                <a:solidFill>
                  <a:srgbClr val="434343"/>
                </a:solidFill>
                <a:uFill>
                  <a:noFill/>
                </a:uFill>
                <a:latin typeface="Arial"/>
                <a:ea typeface="Arial"/>
                <a:cs typeface="Arial"/>
                <a:sym typeface="Arial"/>
                <a:hlinkClick r:id="rId3">
                  <a:extLst>
                    <a:ext uri="{A12FA001-AC4F-418D-AE19-62706E023703}">
                      <ahyp:hlinkClr val="tx"/>
                    </a:ext>
                  </a:extLst>
                </a:hlinkClick>
              </a:rPr>
              <a:t>www.YourBlog.com</a:t>
            </a:r>
            <a:br>
              <a:rPr b="0" i="0" lang="en" sz="1000" u="none" cap="none" strike="noStrike">
                <a:solidFill>
                  <a:srgbClr val="000000"/>
                </a:solidFill>
                <a:latin typeface="Arial"/>
                <a:ea typeface="Arial"/>
                <a:cs typeface="Arial"/>
                <a:sym typeface="Arial"/>
              </a:rPr>
            </a:br>
            <a:r>
              <a:rPr b="0" i="0" lang="en" sz="1000" u="none" cap="none" strike="noStrike">
                <a:solidFill>
                  <a:srgbClr val="000000"/>
                </a:solidFill>
                <a:latin typeface="Arial"/>
                <a:ea typeface="Arial"/>
                <a:cs typeface="Arial"/>
                <a:sym typeface="Arial"/>
              </a:rPr>
              <a:t>Twitter: @YourName</a:t>
            </a:r>
            <a:br>
              <a:rPr b="0" i="0" lang="en" sz="1000" u="none" cap="none" strike="noStrike">
                <a:solidFill>
                  <a:srgbClr val="000000"/>
                </a:solidFill>
                <a:latin typeface="Arial"/>
                <a:ea typeface="Arial"/>
                <a:cs typeface="Arial"/>
                <a:sym typeface="Arial"/>
              </a:rPr>
            </a:br>
            <a:r>
              <a:rPr b="0" i="0" lang="en" sz="1000" u="none" cap="none" strike="noStrike">
                <a:solidFill>
                  <a:srgbClr val="000000"/>
                </a:solidFill>
                <a:latin typeface="Arial"/>
                <a:ea typeface="Arial"/>
                <a:cs typeface="Arial"/>
                <a:sym typeface="Arial"/>
              </a:rPr>
              <a:t>LinkedIn: www.linkedin.com/in/YourName</a:t>
            </a:r>
            <a:endParaRPr b="0" i="0" sz="1000" u="none" cap="none" strike="noStrike">
              <a:solidFill>
                <a:srgbClr val="000000"/>
              </a:solidFill>
              <a:latin typeface="Arial"/>
              <a:ea typeface="Arial"/>
              <a:cs typeface="Arial"/>
              <a:sym typeface="Arial"/>
            </a:endParaRPr>
          </a:p>
        </p:txBody>
      </p:sp>
      <p:sp>
        <p:nvSpPr>
          <p:cNvPr id="168" name="Google Shape;168;p5"/>
          <p:cNvSpPr txBox="1"/>
          <p:nvPr/>
        </p:nvSpPr>
        <p:spPr>
          <a:xfrm>
            <a:off x="1190775" y="3416600"/>
            <a:ext cx="435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878A83"/>
                </a:solidFill>
                <a:latin typeface="Arial"/>
                <a:ea typeface="Arial"/>
                <a:cs typeface="Arial"/>
                <a:sym typeface="Arial"/>
              </a:rPr>
              <a:t>My Experience</a:t>
            </a:r>
            <a:endParaRPr b="1" i="0" sz="1200" u="none" cap="none" strike="noStrike">
              <a:solidFill>
                <a:srgbClr val="878A83"/>
              </a:solidFill>
              <a:latin typeface="Arial"/>
              <a:ea typeface="Arial"/>
              <a:cs typeface="Arial"/>
              <a:sym typeface="Arial"/>
            </a:endParaRPr>
          </a:p>
        </p:txBody>
      </p:sp>
      <p:sp>
        <p:nvSpPr>
          <p:cNvPr id="169" name="Google Shape;169;p5"/>
          <p:cNvSpPr txBox="1"/>
          <p:nvPr/>
        </p:nvSpPr>
        <p:spPr>
          <a:xfrm>
            <a:off x="1190775" y="3818450"/>
            <a:ext cx="5381400" cy="193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In two or three sentences, explain your responsibilities in this role and how your success in this position led to proven overall success for the company. Whether this position is an internship, part-time, or full-time position, treat it with equal importance.</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200660" lvl="0" marL="2286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Go into more details about your daily responsibilities in this position. </a:t>
            </a:r>
            <a:br>
              <a:rPr b="0" i="0" lang="en" sz="1000" u="none" cap="none" strike="noStrike">
                <a:solidFill>
                  <a:srgbClr val="000000"/>
                </a:solidFill>
                <a:latin typeface="Arial"/>
                <a:ea typeface="Arial"/>
                <a:cs typeface="Arial"/>
                <a:sym typeface="Arial"/>
              </a:rPr>
            </a:br>
            <a:endParaRPr b="0" i="0" sz="1000" u="none" cap="none" strike="noStrike">
              <a:solidFill>
                <a:srgbClr val="000000"/>
              </a:solidFill>
              <a:latin typeface="Arial"/>
              <a:ea typeface="Arial"/>
              <a:cs typeface="Arial"/>
              <a:sym typeface="Arial"/>
            </a:endParaRPr>
          </a:p>
          <a:p>
            <a:pPr indent="-200660" lvl="0" marL="2286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Mention any software, programs, or social media forms that you mastered using </a:t>
            </a:r>
            <a:br>
              <a:rPr b="0" i="0" lang="en" sz="1000" u="none" cap="none" strike="noStrike">
                <a:solidFill>
                  <a:srgbClr val="000000"/>
                </a:solidFill>
                <a:latin typeface="Arial"/>
                <a:ea typeface="Arial"/>
                <a:cs typeface="Arial"/>
                <a:sym typeface="Arial"/>
              </a:rPr>
            </a:br>
            <a:r>
              <a:rPr b="0" i="0" lang="en" sz="1000" u="none" cap="none" strike="noStrike">
                <a:solidFill>
                  <a:srgbClr val="000000"/>
                </a:solidFill>
                <a:latin typeface="Arial"/>
                <a:ea typeface="Arial"/>
                <a:cs typeface="Arial"/>
                <a:sym typeface="Arial"/>
              </a:rPr>
              <a:t>while in this position. </a:t>
            </a:r>
            <a:br>
              <a:rPr b="0" i="0" lang="en" sz="1000" u="none" cap="none" strike="noStrike">
                <a:solidFill>
                  <a:srgbClr val="000000"/>
                </a:solidFill>
                <a:latin typeface="Arial"/>
                <a:ea typeface="Arial"/>
                <a:cs typeface="Arial"/>
                <a:sym typeface="Arial"/>
              </a:rPr>
            </a:br>
            <a:endParaRPr b="0" i="0" sz="1000" u="none" cap="none" strike="noStrike">
              <a:solidFill>
                <a:srgbClr val="000000"/>
              </a:solidFill>
              <a:latin typeface="Arial"/>
              <a:ea typeface="Arial"/>
              <a:cs typeface="Arial"/>
              <a:sym typeface="Arial"/>
            </a:endParaRPr>
          </a:p>
          <a:p>
            <a:pPr indent="-200660" lvl="0" marL="2286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Don’t forget to include any large projects you are proud of completing in this position.</a:t>
            </a:r>
            <a:endParaRPr b="0" i="0" sz="1000" u="none" cap="none" strike="noStrike">
              <a:solidFill>
                <a:srgbClr val="000000"/>
              </a:solidFill>
              <a:latin typeface="Arial"/>
              <a:ea typeface="Arial"/>
              <a:cs typeface="Arial"/>
              <a:sym typeface="Arial"/>
            </a:endParaRPr>
          </a:p>
        </p:txBody>
      </p:sp>
      <p:sp>
        <p:nvSpPr>
          <p:cNvPr id="170" name="Google Shape;170;p5"/>
          <p:cNvSpPr txBox="1"/>
          <p:nvPr/>
        </p:nvSpPr>
        <p:spPr>
          <a:xfrm>
            <a:off x="1190775" y="5938325"/>
            <a:ext cx="435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878A83"/>
                </a:solidFill>
                <a:latin typeface="Arial"/>
                <a:ea typeface="Arial"/>
                <a:cs typeface="Arial"/>
                <a:sym typeface="Arial"/>
              </a:rPr>
              <a:t>My Education</a:t>
            </a:r>
            <a:endParaRPr b="1" i="0" sz="1200" u="none" cap="none" strike="noStrike">
              <a:solidFill>
                <a:srgbClr val="878A83"/>
              </a:solidFill>
              <a:latin typeface="Arial"/>
              <a:ea typeface="Arial"/>
              <a:cs typeface="Arial"/>
              <a:sym typeface="Arial"/>
            </a:endParaRPr>
          </a:p>
        </p:txBody>
      </p:sp>
      <p:sp>
        <p:nvSpPr>
          <p:cNvPr id="171" name="Google Shape;171;p5"/>
          <p:cNvSpPr txBox="1"/>
          <p:nvPr/>
        </p:nvSpPr>
        <p:spPr>
          <a:xfrm>
            <a:off x="1190775" y="6340175"/>
            <a:ext cx="53814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Currently studying for a Your Degree at University Name</a:t>
            </a:r>
            <a:br>
              <a:rPr b="0" i="0" lang="en" sz="1000" u="none" cap="none" strike="noStrike">
                <a:solidFill>
                  <a:srgbClr val="000000"/>
                </a:solidFill>
                <a:latin typeface="Arial"/>
                <a:ea typeface="Arial"/>
                <a:cs typeface="Arial"/>
                <a:sym typeface="Arial"/>
              </a:rPr>
            </a:br>
            <a:br>
              <a:rPr b="0" i="0" lang="en" sz="1000" u="none" cap="none" strike="noStrike">
                <a:solidFill>
                  <a:srgbClr val="000000"/>
                </a:solidFill>
                <a:latin typeface="Arial"/>
                <a:ea typeface="Arial"/>
                <a:cs typeface="Arial"/>
                <a:sym typeface="Arial"/>
              </a:rPr>
            </a:br>
            <a:r>
              <a:rPr b="0" i="0" lang="en" sz="1000" u="none" cap="none" strike="noStrike">
                <a:solidFill>
                  <a:srgbClr val="000000"/>
                </a:solidFill>
                <a:latin typeface="Arial"/>
                <a:ea typeface="Arial"/>
                <a:cs typeface="Arial"/>
                <a:sym typeface="Arial"/>
              </a:rPr>
              <a:t>Expected graduation Month and Year </a:t>
            </a:r>
            <a:br>
              <a:rPr b="0" i="0" lang="en" sz="1000" u="none" cap="none" strike="noStrike">
                <a:solidFill>
                  <a:srgbClr val="000000"/>
                </a:solidFill>
                <a:latin typeface="Arial"/>
                <a:ea typeface="Arial"/>
                <a:cs typeface="Arial"/>
                <a:sym typeface="Arial"/>
              </a:rPr>
            </a:br>
            <a:r>
              <a:rPr b="0" i="0" lang="en" sz="1000" u="none" cap="none" strike="noStrike">
                <a:solidFill>
                  <a:srgbClr val="000000"/>
                </a:solidFill>
                <a:latin typeface="Arial"/>
                <a:ea typeface="Arial"/>
                <a:cs typeface="Arial"/>
                <a:sym typeface="Arial"/>
              </a:rPr>
              <a:t>Current GPA, #.# </a:t>
            </a:r>
            <a:br>
              <a:rPr b="0" i="0" lang="en" sz="1000" u="none" cap="none" strike="noStrike">
                <a:solidFill>
                  <a:srgbClr val="000000"/>
                </a:solidFill>
                <a:latin typeface="Arial"/>
                <a:ea typeface="Arial"/>
                <a:cs typeface="Arial"/>
                <a:sym typeface="Arial"/>
              </a:rPr>
            </a:br>
            <a:r>
              <a:rPr b="0" i="0" lang="en" sz="1000" u="none" cap="none" strike="noStrike">
                <a:solidFill>
                  <a:srgbClr val="000000"/>
                </a:solidFill>
                <a:latin typeface="Arial"/>
                <a:ea typeface="Arial"/>
                <a:cs typeface="Arial"/>
                <a:sym typeface="Arial"/>
              </a:rPr>
              <a:t>A Campus Club You Are a Part Of •  Another Campus Club You Are a Part Of</a:t>
            </a:r>
            <a:endParaRPr b="0" i="0" sz="1000" u="none" cap="none" strike="noStrike">
              <a:solidFill>
                <a:srgbClr val="000000"/>
              </a:solidFill>
              <a:latin typeface="Arial"/>
              <a:ea typeface="Arial"/>
              <a:cs typeface="Arial"/>
              <a:sym typeface="Arial"/>
            </a:endParaRPr>
          </a:p>
        </p:txBody>
      </p:sp>
      <p:sp>
        <p:nvSpPr>
          <p:cNvPr id="172" name="Google Shape;172;p5"/>
          <p:cNvSpPr txBox="1"/>
          <p:nvPr/>
        </p:nvSpPr>
        <p:spPr>
          <a:xfrm>
            <a:off x="1195650" y="2658525"/>
            <a:ext cx="538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In one sentence, summarize what makes you the standout intern in your field.</a:t>
            </a:r>
            <a:endParaRPr b="0" i="0" sz="1000" u="none" cap="none" strike="noStrike">
              <a:solidFill>
                <a:srgbClr val="000000"/>
              </a:solidFill>
              <a:latin typeface="Arial"/>
              <a:ea typeface="Arial"/>
              <a:cs typeface="Arial"/>
              <a:sym typeface="Arial"/>
            </a:endParaRPr>
          </a:p>
        </p:txBody>
      </p:sp>
      <p:cxnSp>
        <p:nvCxnSpPr>
          <p:cNvPr id="173" name="Google Shape;173;p5"/>
          <p:cNvCxnSpPr/>
          <p:nvPr/>
        </p:nvCxnSpPr>
        <p:spPr>
          <a:xfrm>
            <a:off x="1198050" y="7575050"/>
            <a:ext cx="5376600" cy="0"/>
          </a:xfrm>
          <a:prstGeom prst="straightConnector1">
            <a:avLst/>
          </a:prstGeom>
          <a:noFill/>
          <a:ln cap="flat" cmpd="sng" w="9525">
            <a:solidFill>
              <a:srgbClr val="AEB3A9"/>
            </a:solidFill>
            <a:prstDash val="solid"/>
            <a:round/>
            <a:headEnd len="sm" w="sm" type="none"/>
            <a:tailEnd len="sm" w="sm" type="none"/>
          </a:ln>
        </p:spPr>
      </p:cxnSp>
      <p:sp>
        <p:nvSpPr>
          <p:cNvPr id="174" name="Google Shape;174;p5"/>
          <p:cNvSpPr txBox="1"/>
          <p:nvPr/>
        </p:nvSpPr>
        <p:spPr>
          <a:xfrm>
            <a:off x="1195650" y="7763225"/>
            <a:ext cx="435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878A83"/>
                </a:solidFill>
                <a:latin typeface="Arial"/>
                <a:ea typeface="Arial"/>
                <a:cs typeface="Arial"/>
                <a:sym typeface="Arial"/>
              </a:rPr>
              <a:t>Learn More</a:t>
            </a:r>
            <a:endParaRPr b="1" i="0" sz="1200" u="none" cap="none" strike="noStrike">
              <a:solidFill>
                <a:srgbClr val="878A83"/>
              </a:solidFill>
              <a:latin typeface="Arial"/>
              <a:ea typeface="Arial"/>
              <a:cs typeface="Arial"/>
              <a:sym typeface="Arial"/>
            </a:endParaRPr>
          </a:p>
        </p:txBody>
      </p:sp>
      <p:sp>
        <p:nvSpPr>
          <p:cNvPr id="175" name="Google Shape;175;p5"/>
          <p:cNvSpPr txBox="1"/>
          <p:nvPr/>
        </p:nvSpPr>
        <p:spPr>
          <a:xfrm>
            <a:off x="1195650" y="9476150"/>
            <a:ext cx="5381400" cy="482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1" lang="en" sz="900" u="none" cap="none" strike="noStrike">
                <a:solidFill>
                  <a:schemeClr val="dk1"/>
                </a:solidFill>
                <a:latin typeface="Arial"/>
                <a:ea typeface="Arial"/>
                <a:cs typeface="Arial"/>
                <a:sym typeface="Arial"/>
              </a:rPr>
              <a:t>78 Earl Street, Bronxville NY 10708    Mobile: 914-555-5555    Haley@email.com</a:t>
            </a:r>
            <a:endParaRPr b="0" i="1" sz="900" u="none" cap="none" strike="noStrike">
              <a:solidFill>
                <a:schemeClr val="dk1"/>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6" name="Google Shape;176;p5"/>
          <p:cNvSpPr/>
          <p:nvPr/>
        </p:nvSpPr>
        <p:spPr>
          <a:xfrm>
            <a:off x="6086475" y="160000"/>
            <a:ext cx="1685700" cy="238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Intern Resume </a:t>
            </a:r>
            <a:r>
              <a:rPr b="0" i="0" lang="en" sz="700" u="none" cap="none" strike="noStrike">
                <a:solidFill>
                  <a:srgbClr val="000000"/>
                </a:solidFill>
                <a:latin typeface="Arial"/>
                <a:ea typeface="Arial"/>
                <a:cs typeface="Arial"/>
                <a:sym typeface="Arial"/>
              </a:rPr>
              <a:t>(Delete this tag)</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6"/>
          <p:cNvSpPr/>
          <p:nvPr/>
        </p:nvSpPr>
        <p:spPr>
          <a:xfrm>
            <a:off x="0" y="-13600"/>
            <a:ext cx="7772400" cy="1461600"/>
          </a:xfrm>
          <a:prstGeom prst="rect">
            <a:avLst/>
          </a:prstGeom>
          <a:solidFill>
            <a:srgbClr val="EF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6"/>
          <p:cNvSpPr txBox="1"/>
          <p:nvPr/>
        </p:nvSpPr>
        <p:spPr>
          <a:xfrm>
            <a:off x="2952750" y="312188"/>
            <a:ext cx="45627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400"/>
              <a:buFont typeface="Arial"/>
              <a:buNone/>
            </a:pPr>
            <a:r>
              <a:rPr b="0" i="0" lang="en" sz="4400" u="none" cap="none" strike="noStrike">
                <a:solidFill>
                  <a:srgbClr val="434343"/>
                </a:solidFill>
                <a:latin typeface="Lora"/>
                <a:ea typeface="Lora"/>
                <a:cs typeface="Lora"/>
                <a:sym typeface="Lora"/>
              </a:rPr>
              <a:t>Abigail </a:t>
            </a:r>
            <a:endParaRPr b="0" i="0" sz="4400" u="none" cap="none" strike="noStrike">
              <a:solidFill>
                <a:srgbClr val="434343"/>
              </a:solidFill>
              <a:latin typeface="Lora"/>
              <a:ea typeface="Lora"/>
              <a:cs typeface="Lora"/>
              <a:sym typeface="Lora"/>
            </a:endParaRPr>
          </a:p>
          <a:p>
            <a:pPr indent="0" lvl="0" marL="0" marR="0" rtl="0" algn="l">
              <a:lnSpc>
                <a:spcPct val="100000"/>
              </a:lnSpc>
              <a:spcBef>
                <a:spcPts val="0"/>
              </a:spcBef>
              <a:spcAft>
                <a:spcPts val="0"/>
              </a:spcAft>
              <a:buClr>
                <a:srgbClr val="000000"/>
              </a:buClr>
              <a:buSzPts val="4400"/>
              <a:buFont typeface="Arial"/>
              <a:buNone/>
            </a:pPr>
            <a:r>
              <a:rPr b="0" i="0" lang="en" sz="4400" u="none" cap="none" strike="noStrike">
                <a:solidFill>
                  <a:srgbClr val="434343"/>
                </a:solidFill>
                <a:latin typeface="Lora"/>
                <a:ea typeface="Lora"/>
                <a:cs typeface="Lora"/>
                <a:sym typeface="Lora"/>
              </a:rPr>
              <a:t>Williams</a:t>
            </a:r>
            <a:endParaRPr b="0" i="0" sz="4400" u="none" cap="none" strike="noStrike">
              <a:solidFill>
                <a:srgbClr val="434343"/>
              </a:solidFill>
              <a:latin typeface="Lora"/>
              <a:ea typeface="Lora"/>
              <a:cs typeface="Lora"/>
              <a:sym typeface="Lora"/>
            </a:endParaRPr>
          </a:p>
        </p:txBody>
      </p:sp>
      <p:sp>
        <p:nvSpPr>
          <p:cNvPr id="183" name="Google Shape;183;p6"/>
          <p:cNvSpPr txBox="1"/>
          <p:nvPr/>
        </p:nvSpPr>
        <p:spPr>
          <a:xfrm>
            <a:off x="4386850" y="1786688"/>
            <a:ext cx="253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Courier New"/>
                <a:ea typeface="Courier New"/>
                <a:cs typeface="Courier New"/>
                <a:sym typeface="Courier New"/>
              </a:rPr>
              <a:t>JOB TITLE GOES HERE</a:t>
            </a:r>
            <a:endParaRPr b="0" i="0" sz="1400" u="none" cap="none" strike="noStrike">
              <a:solidFill>
                <a:srgbClr val="434343"/>
              </a:solidFill>
              <a:latin typeface="Courier New"/>
              <a:ea typeface="Courier New"/>
              <a:cs typeface="Courier New"/>
              <a:sym typeface="Courier New"/>
            </a:endParaRPr>
          </a:p>
        </p:txBody>
      </p:sp>
      <p:sp>
        <p:nvSpPr>
          <p:cNvPr id="184" name="Google Shape;184;p6"/>
          <p:cNvSpPr txBox="1"/>
          <p:nvPr/>
        </p:nvSpPr>
        <p:spPr>
          <a:xfrm>
            <a:off x="514350" y="2263100"/>
            <a:ext cx="2133600" cy="1414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Lora"/>
                <a:ea typeface="Lora"/>
                <a:cs typeface="Lora"/>
                <a:sym typeface="Lora"/>
              </a:rPr>
              <a:t>HELLO </a:t>
            </a:r>
            <a:r>
              <a:rPr b="0" i="0" lang="en" sz="1150" u="none" cap="none" strike="noStrike">
                <a:solidFill>
                  <a:schemeClr val="dk1"/>
                </a:solidFill>
                <a:latin typeface="Lora"/>
                <a:ea typeface="Lora"/>
                <a:cs typeface="Lora"/>
                <a:sym typeface="Lora"/>
              </a:rPr>
              <a:t>Write a one sentence summary of your job history including: years of experience, industry of experience, and areas of experience. </a:t>
            </a:r>
            <a:endParaRPr b="0" i="0" sz="2000" u="none" cap="none" strike="noStrike">
              <a:solidFill>
                <a:srgbClr val="000000"/>
              </a:solidFill>
              <a:latin typeface="Lora"/>
              <a:ea typeface="Lora"/>
              <a:cs typeface="Lora"/>
              <a:sym typeface="Lora"/>
            </a:endParaRPr>
          </a:p>
        </p:txBody>
      </p:sp>
      <p:sp>
        <p:nvSpPr>
          <p:cNvPr id="185" name="Google Shape;185;p6"/>
          <p:cNvSpPr/>
          <p:nvPr/>
        </p:nvSpPr>
        <p:spPr>
          <a:xfrm>
            <a:off x="5900325" y="125475"/>
            <a:ext cx="1871700" cy="238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Strategist Resume </a:t>
            </a:r>
            <a:r>
              <a:rPr b="0" i="0" lang="en" sz="700" u="none" cap="none" strike="noStrike">
                <a:solidFill>
                  <a:srgbClr val="000000"/>
                </a:solidFill>
                <a:latin typeface="Arial"/>
                <a:ea typeface="Arial"/>
                <a:cs typeface="Arial"/>
                <a:sym typeface="Arial"/>
              </a:rPr>
              <a:t>(Delete this tag)</a:t>
            </a:r>
            <a:endParaRPr b="0" i="0" sz="700" u="none" cap="none" strike="noStrike">
              <a:solidFill>
                <a:srgbClr val="000000"/>
              </a:solidFill>
              <a:latin typeface="Arial"/>
              <a:ea typeface="Arial"/>
              <a:cs typeface="Arial"/>
              <a:sym typeface="Arial"/>
            </a:endParaRPr>
          </a:p>
        </p:txBody>
      </p:sp>
      <p:pic>
        <p:nvPicPr>
          <p:cNvPr id="186" name="Google Shape;186;p6"/>
          <p:cNvPicPr preferRelativeResize="0"/>
          <p:nvPr/>
        </p:nvPicPr>
        <p:blipFill rotWithShape="1">
          <a:blip r:embed="rId3">
            <a:alphaModFix/>
          </a:blip>
          <a:srcRect b="0" l="17763" r="0" t="0"/>
          <a:stretch/>
        </p:blipFill>
        <p:spPr>
          <a:xfrm>
            <a:off x="597600" y="324600"/>
            <a:ext cx="2005200" cy="1828449"/>
          </a:xfrm>
          <a:prstGeom prst="rect">
            <a:avLst/>
          </a:prstGeom>
          <a:noFill/>
          <a:ln>
            <a:noFill/>
          </a:ln>
        </p:spPr>
      </p:pic>
      <p:cxnSp>
        <p:nvCxnSpPr>
          <p:cNvPr id="187" name="Google Shape;187;p6"/>
          <p:cNvCxnSpPr/>
          <p:nvPr/>
        </p:nvCxnSpPr>
        <p:spPr>
          <a:xfrm>
            <a:off x="3089150" y="1986788"/>
            <a:ext cx="1150200" cy="0"/>
          </a:xfrm>
          <a:prstGeom prst="straightConnector1">
            <a:avLst/>
          </a:prstGeom>
          <a:noFill/>
          <a:ln cap="flat" cmpd="sng" w="9525">
            <a:solidFill>
              <a:schemeClr val="dk2"/>
            </a:solidFill>
            <a:prstDash val="solid"/>
            <a:round/>
            <a:headEnd len="sm" w="sm" type="none"/>
            <a:tailEnd len="sm" w="sm" type="none"/>
          </a:ln>
        </p:spPr>
      </p:cxnSp>
      <p:sp>
        <p:nvSpPr>
          <p:cNvPr id="188" name="Google Shape;188;p6"/>
          <p:cNvSpPr txBox="1"/>
          <p:nvPr/>
        </p:nvSpPr>
        <p:spPr>
          <a:xfrm>
            <a:off x="514350" y="5135163"/>
            <a:ext cx="890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Courier New"/>
                <a:ea typeface="Courier New"/>
                <a:cs typeface="Courier New"/>
                <a:sym typeface="Courier New"/>
              </a:rPr>
              <a:t>SKILLS</a:t>
            </a:r>
            <a:endParaRPr b="0" i="0" sz="1100" u="none" cap="none" strike="noStrike">
              <a:solidFill>
                <a:srgbClr val="434343"/>
              </a:solidFill>
              <a:latin typeface="Courier New"/>
              <a:ea typeface="Courier New"/>
              <a:cs typeface="Courier New"/>
              <a:sym typeface="Courier New"/>
            </a:endParaRPr>
          </a:p>
        </p:txBody>
      </p:sp>
      <p:sp>
        <p:nvSpPr>
          <p:cNvPr id="189" name="Google Shape;189;p6"/>
          <p:cNvSpPr txBox="1"/>
          <p:nvPr/>
        </p:nvSpPr>
        <p:spPr>
          <a:xfrm>
            <a:off x="514350" y="5504475"/>
            <a:ext cx="890700" cy="1073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50"/>
              <a:buFont typeface="Arial"/>
              <a:buNone/>
            </a:pPr>
            <a:r>
              <a:rPr b="0" i="0" lang="en" sz="1050" u="none" cap="none" strike="noStrike">
                <a:solidFill>
                  <a:srgbClr val="434343"/>
                </a:solidFill>
                <a:latin typeface="Roboto"/>
                <a:ea typeface="Roboto"/>
                <a:cs typeface="Roboto"/>
                <a:sym typeface="Roboto"/>
              </a:rPr>
              <a:t>Skill #1</a:t>
            </a:r>
            <a:endParaRPr b="0" i="0" sz="1050" u="none" cap="none" strike="noStrike">
              <a:solidFill>
                <a:srgbClr val="434343"/>
              </a:solidFill>
              <a:latin typeface="Roboto"/>
              <a:ea typeface="Roboto"/>
              <a:cs typeface="Roboto"/>
              <a:sym typeface="Roboto"/>
            </a:endParaRPr>
          </a:p>
          <a:p>
            <a:pPr indent="0" lvl="0" marL="0" marR="0" rtl="0" algn="l">
              <a:lnSpc>
                <a:spcPct val="150000"/>
              </a:lnSpc>
              <a:spcBef>
                <a:spcPts val="0"/>
              </a:spcBef>
              <a:spcAft>
                <a:spcPts val="0"/>
              </a:spcAft>
              <a:buClr>
                <a:schemeClr val="dk1"/>
              </a:buClr>
              <a:buSzPts val="1100"/>
              <a:buFont typeface="Arial"/>
              <a:buNone/>
            </a:pPr>
            <a:r>
              <a:rPr b="0" i="0" lang="en" sz="1050" u="none" cap="none" strike="noStrike">
                <a:solidFill>
                  <a:srgbClr val="434343"/>
                </a:solidFill>
                <a:latin typeface="Roboto"/>
                <a:ea typeface="Roboto"/>
                <a:cs typeface="Roboto"/>
                <a:sym typeface="Roboto"/>
              </a:rPr>
              <a:t>Skill #2</a:t>
            </a:r>
            <a:endParaRPr b="0" i="0" sz="1900" u="none" cap="none" strike="noStrike">
              <a:solidFill>
                <a:srgbClr val="434343"/>
              </a:solidFill>
              <a:latin typeface="Roboto"/>
              <a:ea typeface="Roboto"/>
              <a:cs typeface="Roboto"/>
              <a:sym typeface="Roboto"/>
            </a:endParaRPr>
          </a:p>
          <a:p>
            <a:pPr indent="0" lvl="0" marL="0" marR="0" rtl="0" algn="l">
              <a:lnSpc>
                <a:spcPct val="150000"/>
              </a:lnSpc>
              <a:spcBef>
                <a:spcPts val="0"/>
              </a:spcBef>
              <a:spcAft>
                <a:spcPts val="0"/>
              </a:spcAft>
              <a:buClr>
                <a:schemeClr val="dk1"/>
              </a:buClr>
              <a:buSzPts val="1100"/>
              <a:buFont typeface="Arial"/>
              <a:buNone/>
            </a:pPr>
            <a:r>
              <a:rPr b="0" i="0" lang="en" sz="1050" u="none" cap="none" strike="noStrike">
                <a:solidFill>
                  <a:srgbClr val="434343"/>
                </a:solidFill>
                <a:latin typeface="Roboto"/>
                <a:ea typeface="Roboto"/>
                <a:cs typeface="Roboto"/>
                <a:sym typeface="Roboto"/>
              </a:rPr>
              <a:t>Skill #3</a:t>
            </a:r>
            <a:endParaRPr b="0" i="0" sz="1900" u="none" cap="none" strike="noStrike">
              <a:solidFill>
                <a:srgbClr val="434343"/>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050"/>
              <a:buFont typeface="Arial"/>
              <a:buNone/>
            </a:pPr>
            <a:r>
              <a:rPr b="0" i="0" lang="en" sz="1050" u="none" cap="none" strike="noStrike">
                <a:solidFill>
                  <a:srgbClr val="434343"/>
                </a:solidFill>
                <a:latin typeface="Roboto"/>
                <a:ea typeface="Roboto"/>
                <a:cs typeface="Roboto"/>
                <a:sym typeface="Roboto"/>
              </a:rPr>
              <a:t>Skill #4</a:t>
            </a:r>
            <a:endParaRPr b="0" i="0" sz="1050" u="none" cap="none" strike="noStrike">
              <a:solidFill>
                <a:srgbClr val="434343"/>
              </a:solidFill>
              <a:latin typeface="Roboto"/>
              <a:ea typeface="Roboto"/>
              <a:cs typeface="Roboto"/>
              <a:sym typeface="Roboto"/>
            </a:endParaRPr>
          </a:p>
        </p:txBody>
      </p:sp>
      <p:sp>
        <p:nvSpPr>
          <p:cNvPr id="190" name="Google Shape;190;p6"/>
          <p:cNvSpPr txBox="1"/>
          <p:nvPr/>
        </p:nvSpPr>
        <p:spPr>
          <a:xfrm>
            <a:off x="1405050" y="5496875"/>
            <a:ext cx="890700" cy="1073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50"/>
              <a:buFont typeface="Arial"/>
              <a:buNone/>
            </a:pPr>
            <a:r>
              <a:rPr b="0" i="0" lang="en" sz="1050" u="none" cap="none" strike="noStrike">
                <a:solidFill>
                  <a:srgbClr val="434343"/>
                </a:solidFill>
                <a:latin typeface="Roboto"/>
                <a:ea typeface="Roboto"/>
                <a:cs typeface="Roboto"/>
                <a:sym typeface="Roboto"/>
              </a:rPr>
              <a:t>Skill #1</a:t>
            </a:r>
            <a:endParaRPr b="0" i="0" sz="1050" u="none" cap="none" strike="noStrike">
              <a:solidFill>
                <a:srgbClr val="434343"/>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050"/>
              <a:buFont typeface="Arial"/>
              <a:buNone/>
            </a:pPr>
            <a:r>
              <a:rPr b="0" i="0" lang="en" sz="1050" u="none" cap="none" strike="noStrike">
                <a:solidFill>
                  <a:srgbClr val="434343"/>
                </a:solidFill>
                <a:latin typeface="Roboto"/>
                <a:ea typeface="Roboto"/>
                <a:cs typeface="Roboto"/>
                <a:sym typeface="Roboto"/>
              </a:rPr>
              <a:t>Skill #2</a:t>
            </a:r>
            <a:endParaRPr b="0" i="0" sz="1900" u="none" cap="none" strike="noStrike">
              <a:solidFill>
                <a:srgbClr val="434343"/>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050"/>
              <a:buFont typeface="Arial"/>
              <a:buNone/>
            </a:pPr>
            <a:r>
              <a:rPr b="0" i="0" lang="en" sz="1050" u="none" cap="none" strike="noStrike">
                <a:solidFill>
                  <a:srgbClr val="434343"/>
                </a:solidFill>
                <a:latin typeface="Roboto"/>
                <a:ea typeface="Roboto"/>
                <a:cs typeface="Roboto"/>
                <a:sym typeface="Roboto"/>
              </a:rPr>
              <a:t>Skill #3</a:t>
            </a:r>
            <a:endParaRPr b="0" i="0" sz="1900" u="none" cap="none" strike="noStrike">
              <a:solidFill>
                <a:srgbClr val="434343"/>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050"/>
              <a:buFont typeface="Arial"/>
              <a:buNone/>
            </a:pPr>
            <a:r>
              <a:rPr b="0" i="0" lang="en" sz="1050" u="none" cap="none" strike="noStrike">
                <a:solidFill>
                  <a:srgbClr val="434343"/>
                </a:solidFill>
                <a:latin typeface="Roboto"/>
                <a:ea typeface="Roboto"/>
                <a:cs typeface="Roboto"/>
                <a:sym typeface="Roboto"/>
              </a:rPr>
              <a:t>Skill #4</a:t>
            </a:r>
            <a:endParaRPr b="0" i="0" sz="1050" u="none" cap="none" strike="noStrike">
              <a:solidFill>
                <a:srgbClr val="434343"/>
              </a:solidFill>
              <a:latin typeface="Roboto"/>
              <a:ea typeface="Roboto"/>
              <a:cs typeface="Roboto"/>
              <a:sym typeface="Roboto"/>
            </a:endParaRPr>
          </a:p>
        </p:txBody>
      </p:sp>
      <p:sp>
        <p:nvSpPr>
          <p:cNvPr id="191" name="Google Shape;191;p6"/>
          <p:cNvSpPr txBox="1"/>
          <p:nvPr/>
        </p:nvSpPr>
        <p:spPr>
          <a:xfrm>
            <a:off x="514350" y="6657575"/>
            <a:ext cx="1257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Courier New"/>
                <a:ea typeface="Courier New"/>
                <a:cs typeface="Courier New"/>
                <a:sym typeface="Courier New"/>
              </a:rPr>
              <a:t>EDUCATION</a:t>
            </a:r>
            <a:endParaRPr b="0" i="0" sz="1100" u="none" cap="none" strike="noStrike">
              <a:solidFill>
                <a:srgbClr val="434343"/>
              </a:solidFill>
              <a:latin typeface="Courier New"/>
              <a:ea typeface="Courier New"/>
              <a:cs typeface="Courier New"/>
              <a:sym typeface="Courier New"/>
            </a:endParaRPr>
          </a:p>
        </p:txBody>
      </p:sp>
      <p:sp>
        <p:nvSpPr>
          <p:cNvPr id="192" name="Google Shape;192;p6"/>
          <p:cNvSpPr txBox="1"/>
          <p:nvPr/>
        </p:nvSpPr>
        <p:spPr>
          <a:xfrm>
            <a:off x="514350" y="7026875"/>
            <a:ext cx="2438400" cy="1461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50"/>
              <a:buFont typeface="Arial"/>
              <a:buNone/>
            </a:pPr>
            <a:r>
              <a:rPr b="0" i="0" lang="en" sz="1050" u="none" cap="none" strike="noStrike">
                <a:solidFill>
                  <a:srgbClr val="434343"/>
                </a:solidFill>
                <a:latin typeface="Roboto"/>
                <a:ea typeface="Roboto"/>
                <a:cs typeface="Roboto"/>
                <a:sym typeface="Roboto"/>
              </a:rPr>
              <a:t>Type of Degree, </a:t>
            </a:r>
            <a:endParaRPr b="0" i="0" sz="1050" u="none" cap="none" strike="noStrike">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050"/>
              <a:buFont typeface="Arial"/>
              <a:buNone/>
            </a:pPr>
            <a:r>
              <a:rPr b="0" i="0" lang="en" sz="1050" u="none" cap="none" strike="noStrike">
                <a:solidFill>
                  <a:srgbClr val="434343"/>
                </a:solidFill>
                <a:latin typeface="Roboto"/>
                <a:ea typeface="Roboto"/>
                <a:cs typeface="Roboto"/>
                <a:sym typeface="Roboto"/>
              </a:rPr>
              <a:t>Graduation Year </a:t>
            </a:r>
            <a:endParaRPr b="0" i="0" sz="1050" u="none" cap="none" strike="noStrike">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050"/>
              <a:buFont typeface="Arial"/>
              <a:buNone/>
            </a:pPr>
            <a:r>
              <a:rPr b="0" i="0" lang="en" sz="1050" u="none" cap="none" strike="noStrike">
                <a:solidFill>
                  <a:srgbClr val="434343"/>
                </a:solidFill>
                <a:latin typeface="Roboto"/>
                <a:ea typeface="Roboto"/>
                <a:cs typeface="Roboto"/>
                <a:sym typeface="Roboto"/>
              </a:rPr>
              <a:t>University, Location </a:t>
            </a:r>
            <a:endParaRPr b="0" i="0" sz="1050" u="none" cap="none" strike="noStrike">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050"/>
              <a:buFont typeface="Arial"/>
              <a:buNone/>
            </a:pPr>
            <a:r>
              <a:t/>
            </a:r>
            <a:endParaRPr b="0" i="0" sz="1050" u="none" cap="none" strike="noStrike">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050"/>
              <a:buFont typeface="Arial"/>
              <a:buNone/>
            </a:pPr>
            <a:r>
              <a:rPr b="0" i="0" lang="en" sz="1050" u="none" cap="none" strike="noStrike">
                <a:solidFill>
                  <a:srgbClr val="434343"/>
                </a:solidFill>
                <a:latin typeface="Roboto"/>
                <a:ea typeface="Roboto"/>
                <a:cs typeface="Roboto"/>
                <a:sym typeface="Roboto"/>
              </a:rPr>
              <a:t>Type of Degree, </a:t>
            </a:r>
            <a:endParaRPr b="0" i="0" sz="1050" u="none" cap="none" strike="noStrike">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050"/>
              <a:buFont typeface="Arial"/>
              <a:buNone/>
            </a:pPr>
            <a:r>
              <a:rPr b="0" i="0" lang="en" sz="1050" u="none" cap="none" strike="noStrike">
                <a:solidFill>
                  <a:srgbClr val="434343"/>
                </a:solidFill>
                <a:latin typeface="Roboto"/>
                <a:ea typeface="Roboto"/>
                <a:cs typeface="Roboto"/>
                <a:sym typeface="Roboto"/>
              </a:rPr>
              <a:t>Graduation Year </a:t>
            </a:r>
            <a:endParaRPr b="0" i="0" sz="1050" u="none" cap="none" strike="noStrike">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050"/>
              <a:buFont typeface="Arial"/>
              <a:buNone/>
            </a:pPr>
            <a:r>
              <a:rPr b="0" i="0" lang="en" sz="1050" u="none" cap="none" strike="noStrike">
                <a:solidFill>
                  <a:srgbClr val="434343"/>
                </a:solidFill>
                <a:latin typeface="Roboto"/>
                <a:ea typeface="Roboto"/>
                <a:cs typeface="Roboto"/>
                <a:sym typeface="Roboto"/>
              </a:rPr>
              <a:t>University, Location </a:t>
            </a:r>
            <a:endParaRPr b="0" i="0" sz="1050" u="none" cap="none" strike="noStrike">
              <a:solidFill>
                <a:srgbClr val="434343"/>
              </a:solidFill>
              <a:latin typeface="Roboto"/>
              <a:ea typeface="Roboto"/>
              <a:cs typeface="Roboto"/>
              <a:sym typeface="Roboto"/>
            </a:endParaRPr>
          </a:p>
        </p:txBody>
      </p:sp>
      <p:sp>
        <p:nvSpPr>
          <p:cNvPr id="193" name="Google Shape;193;p6"/>
          <p:cNvSpPr txBox="1"/>
          <p:nvPr/>
        </p:nvSpPr>
        <p:spPr>
          <a:xfrm>
            <a:off x="514350" y="8641350"/>
            <a:ext cx="1781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Courier New"/>
                <a:ea typeface="Courier New"/>
                <a:cs typeface="Courier New"/>
                <a:sym typeface="Courier New"/>
              </a:rPr>
              <a:t>CERTIFICATIONS</a:t>
            </a:r>
            <a:endParaRPr b="0" i="0" sz="1100" u="none" cap="none" strike="noStrike">
              <a:solidFill>
                <a:srgbClr val="434343"/>
              </a:solidFill>
              <a:latin typeface="Courier New"/>
              <a:ea typeface="Courier New"/>
              <a:cs typeface="Courier New"/>
              <a:sym typeface="Courier New"/>
            </a:endParaRPr>
          </a:p>
        </p:txBody>
      </p:sp>
      <p:sp>
        <p:nvSpPr>
          <p:cNvPr id="194" name="Google Shape;194;p6"/>
          <p:cNvSpPr txBox="1"/>
          <p:nvPr/>
        </p:nvSpPr>
        <p:spPr>
          <a:xfrm>
            <a:off x="514350" y="9010650"/>
            <a:ext cx="1781400" cy="532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50"/>
              <a:buFont typeface="Arial"/>
              <a:buNone/>
            </a:pPr>
            <a:r>
              <a:rPr b="0" i="0" lang="en" sz="1050" u="none" cap="none" strike="noStrike">
                <a:solidFill>
                  <a:srgbClr val="434343"/>
                </a:solidFill>
                <a:latin typeface="Roboto"/>
                <a:ea typeface="Roboto"/>
                <a:cs typeface="Roboto"/>
                <a:sym typeface="Roboto"/>
              </a:rPr>
              <a:t>Include any and all certifications you hold. </a:t>
            </a:r>
            <a:endParaRPr b="0" i="0" sz="1050" u="none" cap="none" strike="noStrike">
              <a:solidFill>
                <a:srgbClr val="434343"/>
              </a:solidFill>
              <a:latin typeface="Roboto"/>
              <a:ea typeface="Roboto"/>
              <a:cs typeface="Roboto"/>
              <a:sym typeface="Roboto"/>
            </a:endParaRPr>
          </a:p>
        </p:txBody>
      </p:sp>
      <p:sp>
        <p:nvSpPr>
          <p:cNvPr id="195" name="Google Shape;195;p6"/>
          <p:cNvSpPr txBox="1"/>
          <p:nvPr/>
        </p:nvSpPr>
        <p:spPr>
          <a:xfrm>
            <a:off x="2876550" y="2850675"/>
            <a:ext cx="2809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COMPANY NAME – Company Location</a:t>
            </a:r>
            <a:endParaRPr b="0" i="0" sz="1000" u="none" cap="none" strike="noStrike">
              <a:solidFill>
                <a:srgbClr val="434343"/>
              </a:solidFill>
              <a:latin typeface="Roboto"/>
              <a:ea typeface="Roboto"/>
              <a:cs typeface="Roboto"/>
              <a:sym typeface="Roboto"/>
            </a:endParaRPr>
          </a:p>
        </p:txBody>
      </p:sp>
      <p:sp>
        <p:nvSpPr>
          <p:cNvPr id="196" name="Google Shape;196;p6"/>
          <p:cNvSpPr txBox="1"/>
          <p:nvPr/>
        </p:nvSpPr>
        <p:spPr>
          <a:xfrm>
            <a:off x="5476050" y="2850675"/>
            <a:ext cx="1762500" cy="338700"/>
          </a:xfrm>
          <a:prstGeom prst="rect">
            <a:avLst/>
          </a:prstGeom>
          <a:noFill/>
          <a:ln>
            <a:noFill/>
          </a:ln>
        </p:spPr>
        <p:txBody>
          <a:bodyPr anchorCtr="0" anchor="t" bIns="91425" lIns="91425" spcFirstLastPara="1" rIns="91425" wrap="square" tIns="91425">
            <a:spAutoFit/>
          </a:bodyPr>
          <a:lstStyle/>
          <a:p>
            <a:pPr indent="0" lvl="0" marL="0" marR="0" rtl="0" algn="r">
              <a:lnSpc>
                <a:spcPct val="115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2015  - Present</a:t>
            </a:r>
            <a:endParaRPr b="0" i="0" sz="1000" u="none" cap="none" strike="noStrike">
              <a:solidFill>
                <a:srgbClr val="434343"/>
              </a:solidFill>
              <a:latin typeface="Roboto"/>
              <a:ea typeface="Roboto"/>
              <a:cs typeface="Roboto"/>
              <a:sym typeface="Roboto"/>
            </a:endParaRPr>
          </a:p>
        </p:txBody>
      </p:sp>
      <p:sp>
        <p:nvSpPr>
          <p:cNvPr id="197" name="Google Shape;197;p6"/>
          <p:cNvSpPr txBox="1"/>
          <p:nvPr/>
        </p:nvSpPr>
        <p:spPr>
          <a:xfrm>
            <a:off x="2876550" y="3053175"/>
            <a:ext cx="28095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0" i="1" lang="en" sz="900" u="none" cap="none" strike="noStrike">
                <a:solidFill>
                  <a:srgbClr val="434343"/>
                </a:solidFill>
                <a:latin typeface="Roboto"/>
                <a:ea typeface="Roboto"/>
                <a:cs typeface="Roboto"/>
                <a:sym typeface="Roboto"/>
              </a:rPr>
              <a:t>Brief summary of the company</a:t>
            </a:r>
            <a:endParaRPr b="0" i="1" sz="900" u="none" cap="none" strike="noStrike">
              <a:solidFill>
                <a:srgbClr val="434343"/>
              </a:solidFill>
              <a:latin typeface="Roboto"/>
              <a:ea typeface="Roboto"/>
              <a:cs typeface="Roboto"/>
              <a:sym typeface="Roboto"/>
            </a:endParaRPr>
          </a:p>
        </p:txBody>
      </p:sp>
      <p:sp>
        <p:nvSpPr>
          <p:cNvPr id="198" name="Google Shape;198;p6"/>
          <p:cNvSpPr txBox="1"/>
          <p:nvPr/>
        </p:nvSpPr>
        <p:spPr>
          <a:xfrm>
            <a:off x="2876550" y="3369825"/>
            <a:ext cx="2809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434343"/>
                </a:solidFill>
                <a:latin typeface="Roboto"/>
                <a:ea typeface="Roboto"/>
                <a:cs typeface="Roboto"/>
                <a:sym typeface="Roboto"/>
              </a:rPr>
              <a:t>Your job title here</a:t>
            </a:r>
            <a:endParaRPr b="1" i="0" sz="1200" u="none" cap="none" strike="noStrike">
              <a:solidFill>
                <a:srgbClr val="434343"/>
              </a:solidFill>
              <a:latin typeface="Roboto"/>
              <a:ea typeface="Roboto"/>
              <a:cs typeface="Roboto"/>
              <a:sym typeface="Roboto"/>
            </a:endParaRPr>
          </a:p>
        </p:txBody>
      </p:sp>
      <p:sp>
        <p:nvSpPr>
          <p:cNvPr id="199" name="Google Shape;199;p6"/>
          <p:cNvSpPr txBox="1"/>
          <p:nvPr/>
        </p:nvSpPr>
        <p:spPr>
          <a:xfrm>
            <a:off x="2876550" y="3662925"/>
            <a:ext cx="4362000" cy="801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434343"/>
                </a:solidFill>
                <a:latin typeface="Roboto"/>
                <a:ea typeface="Roboto"/>
                <a:cs typeface="Roboto"/>
                <a:sym typeface="Roboto"/>
              </a:rPr>
              <a:t>In two or three sentences, describe what you achieved at your job. Include how your personal efforts contributed to overall success for the company, the size of the team you oversaw if applicable, and any other professional successes not previously mentioned.</a:t>
            </a:r>
            <a:endParaRPr b="0" i="0" sz="900" u="none" cap="none" strike="noStrike">
              <a:solidFill>
                <a:srgbClr val="434343"/>
              </a:solidFill>
              <a:latin typeface="Roboto"/>
              <a:ea typeface="Roboto"/>
              <a:cs typeface="Roboto"/>
              <a:sym typeface="Roboto"/>
            </a:endParaRPr>
          </a:p>
        </p:txBody>
      </p:sp>
      <p:sp>
        <p:nvSpPr>
          <p:cNvPr id="200" name="Google Shape;200;p6"/>
          <p:cNvSpPr txBox="1"/>
          <p:nvPr/>
        </p:nvSpPr>
        <p:spPr>
          <a:xfrm>
            <a:off x="2876655" y="4464725"/>
            <a:ext cx="4362000" cy="48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1" i="0" lang="en" sz="900" u="none" cap="none" strike="noStrike">
                <a:solidFill>
                  <a:srgbClr val="434343"/>
                </a:solidFill>
                <a:latin typeface="Roboto"/>
                <a:ea typeface="Roboto"/>
                <a:cs typeface="Roboto"/>
                <a:sym typeface="Roboto"/>
              </a:rPr>
              <a:t>Type of Strategy:</a:t>
            </a:r>
            <a:r>
              <a:rPr b="0" i="0" lang="en" sz="900" u="none" cap="none" strike="noStrike">
                <a:solidFill>
                  <a:srgbClr val="434343"/>
                </a:solidFill>
                <a:latin typeface="Roboto"/>
                <a:ea typeface="Roboto"/>
                <a:cs typeface="Roboto"/>
                <a:sym typeface="Roboto"/>
              </a:rPr>
              <a:t> Go deeper into this specific type of strategy by providing more information about how you succeeded in this area as a strategist.</a:t>
            </a:r>
            <a:endParaRPr b="0" i="0" sz="900" u="none" cap="none" strike="noStrike">
              <a:solidFill>
                <a:srgbClr val="434343"/>
              </a:solidFill>
              <a:latin typeface="Roboto"/>
              <a:ea typeface="Roboto"/>
              <a:cs typeface="Roboto"/>
              <a:sym typeface="Roboto"/>
            </a:endParaRPr>
          </a:p>
        </p:txBody>
      </p:sp>
      <p:sp>
        <p:nvSpPr>
          <p:cNvPr id="201" name="Google Shape;201;p6"/>
          <p:cNvSpPr txBox="1"/>
          <p:nvPr/>
        </p:nvSpPr>
        <p:spPr>
          <a:xfrm>
            <a:off x="2876550" y="5158825"/>
            <a:ext cx="2809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COMPANY NAME – Company Location</a:t>
            </a:r>
            <a:endParaRPr b="0" i="0" sz="1000" u="none" cap="none" strike="noStrike">
              <a:solidFill>
                <a:srgbClr val="434343"/>
              </a:solidFill>
              <a:latin typeface="Roboto"/>
              <a:ea typeface="Roboto"/>
              <a:cs typeface="Roboto"/>
              <a:sym typeface="Roboto"/>
            </a:endParaRPr>
          </a:p>
        </p:txBody>
      </p:sp>
      <p:sp>
        <p:nvSpPr>
          <p:cNvPr id="202" name="Google Shape;202;p6"/>
          <p:cNvSpPr txBox="1"/>
          <p:nvPr/>
        </p:nvSpPr>
        <p:spPr>
          <a:xfrm>
            <a:off x="5476050" y="5158825"/>
            <a:ext cx="1762500" cy="338700"/>
          </a:xfrm>
          <a:prstGeom prst="rect">
            <a:avLst/>
          </a:prstGeom>
          <a:noFill/>
          <a:ln>
            <a:noFill/>
          </a:ln>
        </p:spPr>
        <p:txBody>
          <a:bodyPr anchorCtr="0" anchor="t" bIns="91425" lIns="91425" spcFirstLastPara="1" rIns="91425" wrap="square" tIns="91425">
            <a:spAutoFit/>
          </a:bodyPr>
          <a:lstStyle/>
          <a:p>
            <a:pPr indent="0" lvl="0" marL="0" marR="0" rtl="0" algn="r">
              <a:lnSpc>
                <a:spcPct val="115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2015  - 2018</a:t>
            </a:r>
            <a:endParaRPr b="0" i="0" sz="1000" u="none" cap="none" strike="noStrike">
              <a:solidFill>
                <a:srgbClr val="434343"/>
              </a:solidFill>
              <a:latin typeface="Roboto"/>
              <a:ea typeface="Roboto"/>
              <a:cs typeface="Roboto"/>
              <a:sym typeface="Roboto"/>
            </a:endParaRPr>
          </a:p>
        </p:txBody>
      </p:sp>
      <p:sp>
        <p:nvSpPr>
          <p:cNvPr id="203" name="Google Shape;203;p6"/>
          <p:cNvSpPr txBox="1"/>
          <p:nvPr/>
        </p:nvSpPr>
        <p:spPr>
          <a:xfrm>
            <a:off x="2876550" y="5361325"/>
            <a:ext cx="28095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0" i="1" lang="en" sz="900" u="none" cap="none" strike="noStrike">
                <a:solidFill>
                  <a:srgbClr val="434343"/>
                </a:solidFill>
                <a:latin typeface="Roboto"/>
                <a:ea typeface="Roboto"/>
                <a:cs typeface="Roboto"/>
                <a:sym typeface="Roboto"/>
              </a:rPr>
              <a:t>Brief summary of the company</a:t>
            </a:r>
            <a:endParaRPr b="0" i="1" sz="900" u="none" cap="none" strike="noStrike">
              <a:solidFill>
                <a:srgbClr val="434343"/>
              </a:solidFill>
              <a:latin typeface="Roboto"/>
              <a:ea typeface="Roboto"/>
              <a:cs typeface="Roboto"/>
              <a:sym typeface="Roboto"/>
            </a:endParaRPr>
          </a:p>
        </p:txBody>
      </p:sp>
      <p:sp>
        <p:nvSpPr>
          <p:cNvPr id="204" name="Google Shape;204;p6"/>
          <p:cNvSpPr txBox="1"/>
          <p:nvPr/>
        </p:nvSpPr>
        <p:spPr>
          <a:xfrm>
            <a:off x="2876550" y="5677975"/>
            <a:ext cx="2809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434343"/>
                </a:solidFill>
                <a:latin typeface="Roboto"/>
                <a:ea typeface="Roboto"/>
                <a:cs typeface="Roboto"/>
                <a:sym typeface="Roboto"/>
              </a:rPr>
              <a:t>Your job title here</a:t>
            </a:r>
            <a:endParaRPr b="1" i="0" sz="1200" u="none" cap="none" strike="noStrike">
              <a:solidFill>
                <a:srgbClr val="434343"/>
              </a:solidFill>
              <a:latin typeface="Roboto"/>
              <a:ea typeface="Roboto"/>
              <a:cs typeface="Roboto"/>
              <a:sym typeface="Roboto"/>
            </a:endParaRPr>
          </a:p>
        </p:txBody>
      </p:sp>
      <p:sp>
        <p:nvSpPr>
          <p:cNvPr id="205" name="Google Shape;205;p6"/>
          <p:cNvSpPr txBox="1"/>
          <p:nvPr/>
        </p:nvSpPr>
        <p:spPr>
          <a:xfrm>
            <a:off x="2876550" y="5971075"/>
            <a:ext cx="4362000" cy="801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434343"/>
                </a:solidFill>
                <a:latin typeface="Roboto"/>
                <a:ea typeface="Roboto"/>
                <a:cs typeface="Roboto"/>
                <a:sym typeface="Roboto"/>
              </a:rPr>
              <a:t>In two or three sentences, describe what you achieved at your job. Include how your personal efforts contributed to overall success for the company, the size of the team you oversaw if applicable, and any other professional successes not previously mentioned.</a:t>
            </a:r>
            <a:endParaRPr b="0" i="0" sz="900" u="none" cap="none" strike="noStrike">
              <a:solidFill>
                <a:srgbClr val="434343"/>
              </a:solidFill>
              <a:latin typeface="Roboto"/>
              <a:ea typeface="Roboto"/>
              <a:cs typeface="Roboto"/>
              <a:sym typeface="Roboto"/>
            </a:endParaRPr>
          </a:p>
        </p:txBody>
      </p:sp>
      <p:sp>
        <p:nvSpPr>
          <p:cNvPr id="206" name="Google Shape;206;p6"/>
          <p:cNvSpPr txBox="1"/>
          <p:nvPr/>
        </p:nvSpPr>
        <p:spPr>
          <a:xfrm>
            <a:off x="2876655" y="6772875"/>
            <a:ext cx="4362000" cy="48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1" i="0" lang="en" sz="900" u="none" cap="none" strike="noStrike">
                <a:solidFill>
                  <a:srgbClr val="434343"/>
                </a:solidFill>
                <a:latin typeface="Roboto"/>
                <a:ea typeface="Roboto"/>
                <a:cs typeface="Roboto"/>
                <a:sym typeface="Roboto"/>
              </a:rPr>
              <a:t>Type of Strategy:</a:t>
            </a:r>
            <a:r>
              <a:rPr b="0" i="0" lang="en" sz="900" u="none" cap="none" strike="noStrike">
                <a:solidFill>
                  <a:srgbClr val="434343"/>
                </a:solidFill>
                <a:latin typeface="Roboto"/>
                <a:ea typeface="Roboto"/>
                <a:cs typeface="Roboto"/>
                <a:sym typeface="Roboto"/>
              </a:rPr>
              <a:t> Go deeper into this specific type of strategy by providing more information about how you succeeded in this area as a strategist.</a:t>
            </a:r>
            <a:endParaRPr b="0" i="0" sz="900" u="none" cap="none" strike="noStrike">
              <a:solidFill>
                <a:srgbClr val="434343"/>
              </a:solidFill>
              <a:latin typeface="Roboto"/>
              <a:ea typeface="Roboto"/>
              <a:cs typeface="Roboto"/>
              <a:sym typeface="Roboto"/>
            </a:endParaRPr>
          </a:p>
        </p:txBody>
      </p:sp>
      <p:sp>
        <p:nvSpPr>
          <p:cNvPr id="207" name="Google Shape;207;p6"/>
          <p:cNvSpPr txBox="1"/>
          <p:nvPr/>
        </p:nvSpPr>
        <p:spPr>
          <a:xfrm>
            <a:off x="2876550" y="2397213"/>
            <a:ext cx="29475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Courier New"/>
                <a:ea typeface="Courier New"/>
                <a:cs typeface="Courier New"/>
                <a:sym typeface="Courier New"/>
              </a:rPr>
              <a:t>PROFESSIONAL EXPERIENCE</a:t>
            </a:r>
            <a:endParaRPr b="0" i="0" sz="1100" u="none" cap="none" strike="noStrike">
              <a:solidFill>
                <a:srgbClr val="434343"/>
              </a:solidFill>
              <a:latin typeface="Courier New"/>
              <a:ea typeface="Courier New"/>
              <a:cs typeface="Courier New"/>
              <a:sym typeface="Courier New"/>
            </a:endParaRPr>
          </a:p>
        </p:txBody>
      </p:sp>
      <p:sp>
        <p:nvSpPr>
          <p:cNvPr id="208" name="Google Shape;208;p6"/>
          <p:cNvSpPr txBox="1"/>
          <p:nvPr/>
        </p:nvSpPr>
        <p:spPr>
          <a:xfrm>
            <a:off x="2876600" y="7500900"/>
            <a:ext cx="2809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COMPANY NAME – Company Location</a:t>
            </a:r>
            <a:endParaRPr b="0" i="0" sz="1000" u="none" cap="none" strike="noStrike">
              <a:solidFill>
                <a:srgbClr val="434343"/>
              </a:solidFill>
              <a:latin typeface="Roboto"/>
              <a:ea typeface="Roboto"/>
              <a:cs typeface="Roboto"/>
              <a:sym typeface="Roboto"/>
            </a:endParaRPr>
          </a:p>
        </p:txBody>
      </p:sp>
      <p:sp>
        <p:nvSpPr>
          <p:cNvPr id="209" name="Google Shape;209;p6"/>
          <p:cNvSpPr txBox="1"/>
          <p:nvPr/>
        </p:nvSpPr>
        <p:spPr>
          <a:xfrm>
            <a:off x="5476100" y="7500900"/>
            <a:ext cx="1762500" cy="338700"/>
          </a:xfrm>
          <a:prstGeom prst="rect">
            <a:avLst/>
          </a:prstGeom>
          <a:noFill/>
          <a:ln>
            <a:noFill/>
          </a:ln>
        </p:spPr>
        <p:txBody>
          <a:bodyPr anchorCtr="0" anchor="t" bIns="91425" lIns="91425" spcFirstLastPara="1" rIns="91425" wrap="square" tIns="91425">
            <a:spAutoFit/>
          </a:bodyPr>
          <a:lstStyle/>
          <a:p>
            <a:pPr indent="0" lvl="0" marL="0" marR="0" rtl="0" algn="r">
              <a:lnSpc>
                <a:spcPct val="115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2015  - 2018</a:t>
            </a:r>
            <a:endParaRPr b="0" i="0" sz="1000" u="none" cap="none" strike="noStrike">
              <a:solidFill>
                <a:srgbClr val="434343"/>
              </a:solidFill>
              <a:latin typeface="Roboto"/>
              <a:ea typeface="Roboto"/>
              <a:cs typeface="Roboto"/>
              <a:sym typeface="Roboto"/>
            </a:endParaRPr>
          </a:p>
        </p:txBody>
      </p:sp>
      <p:sp>
        <p:nvSpPr>
          <p:cNvPr id="210" name="Google Shape;210;p6"/>
          <p:cNvSpPr txBox="1"/>
          <p:nvPr/>
        </p:nvSpPr>
        <p:spPr>
          <a:xfrm>
            <a:off x="2876600" y="7703400"/>
            <a:ext cx="28095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0" i="1" lang="en" sz="900" u="none" cap="none" strike="noStrike">
                <a:solidFill>
                  <a:srgbClr val="434343"/>
                </a:solidFill>
                <a:latin typeface="Roboto"/>
                <a:ea typeface="Roboto"/>
                <a:cs typeface="Roboto"/>
                <a:sym typeface="Roboto"/>
              </a:rPr>
              <a:t>Brief summary of the company</a:t>
            </a:r>
            <a:endParaRPr b="0" i="1" sz="900" u="none" cap="none" strike="noStrike">
              <a:solidFill>
                <a:srgbClr val="434343"/>
              </a:solidFill>
              <a:latin typeface="Roboto"/>
              <a:ea typeface="Roboto"/>
              <a:cs typeface="Roboto"/>
              <a:sym typeface="Roboto"/>
            </a:endParaRPr>
          </a:p>
        </p:txBody>
      </p:sp>
      <p:sp>
        <p:nvSpPr>
          <p:cNvPr id="211" name="Google Shape;211;p6"/>
          <p:cNvSpPr txBox="1"/>
          <p:nvPr/>
        </p:nvSpPr>
        <p:spPr>
          <a:xfrm>
            <a:off x="2876600" y="8020050"/>
            <a:ext cx="2809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434343"/>
                </a:solidFill>
                <a:latin typeface="Roboto"/>
                <a:ea typeface="Roboto"/>
                <a:cs typeface="Roboto"/>
                <a:sym typeface="Roboto"/>
              </a:rPr>
              <a:t>Your job title here</a:t>
            </a:r>
            <a:endParaRPr b="1" i="0" sz="1200" u="none" cap="none" strike="noStrike">
              <a:solidFill>
                <a:srgbClr val="434343"/>
              </a:solidFill>
              <a:latin typeface="Roboto"/>
              <a:ea typeface="Roboto"/>
              <a:cs typeface="Roboto"/>
              <a:sym typeface="Roboto"/>
            </a:endParaRPr>
          </a:p>
        </p:txBody>
      </p:sp>
      <p:sp>
        <p:nvSpPr>
          <p:cNvPr id="212" name="Google Shape;212;p6"/>
          <p:cNvSpPr txBox="1"/>
          <p:nvPr/>
        </p:nvSpPr>
        <p:spPr>
          <a:xfrm>
            <a:off x="2876600" y="8313150"/>
            <a:ext cx="4362000" cy="801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434343"/>
                </a:solidFill>
                <a:latin typeface="Roboto"/>
                <a:ea typeface="Roboto"/>
                <a:cs typeface="Roboto"/>
                <a:sym typeface="Roboto"/>
              </a:rPr>
              <a:t>In two or three sentences, describe what you achieved at your job. Include how your personal efforts contributed to overall success for the company, the size of the team you oversaw if applicable, and any other professional successes not previously mentioned.</a:t>
            </a:r>
            <a:endParaRPr b="0" i="0" sz="900" u="none" cap="none" strike="noStrike">
              <a:solidFill>
                <a:srgbClr val="434343"/>
              </a:solidFill>
              <a:latin typeface="Roboto"/>
              <a:ea typeface="Roboto"/>
              <a:cs typeface="Roboto"/>
              <a:sym typeface="Roboto"/>
            </a:endParaRPr>
          </a:p>
        </p:txBody>
      </p:sp>
      <p:sp>
        <p:nvSpPr>
          <p:cNvPr id="213" name="Google Shape;213;p6"/>
          <p:cNvSpPr txBox="1"/>
          <p:nvPr/>
        </p:nvSpPr>
        <p:spPr>
          <a:xfrm>
            <a:off x="2876705" y="9114950"/>
            <a:ext cx="4362000" cy="48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1" i="0" lang="en" sz="900" u="none" cap="none" strike="noStrike">
                <a:solidFill>
                  <a:srgbClr val="434343"/>
                </a:solidFill>
                <a:latin typeface="Roboto"/>
                <a:ea typeface="Roboto"/>
                <a:cs typeface="Roboto"/>
                <a:sym typeface="Roboto"/>
              </a:rPr>
              <a:t>Type of Strategy:</a:t>
            </a:r>
            <a:r>
              <a:rPr b="0" i="0" lang="en" sz="900" u="none" cap="none" strike="noStrike">
                <a:solidFill>
                  <a:srgbClr val="434343"/>
                </a:solidFill>
                <a:latin typeface="Roboto"/>
                <a:ea typeface="Roboto"/>
                <a:cs typeface="Roboto"/>
                <a:sym typeface="Roboto"/>
              </a:rPr>
              <a:t> Go deeper into this specific type of strategy by providing more information about how you succeeded in this area as a strategist.</a:t>
            </a:r>
            <a:endParaRPr b="0" i="0" sz="900" u="none" cap="none" strike="noStrike">
              <a:solidFill>
                <a:srgbClr val="434343"/>
              </a:solidFill>
              <a:latin typeface="Roboto"/>
              <a:ea typeface="Roboto"/>
              <a:cs typeface="Roboto"/>
              <a:sym typeface="Roboto"/>
            </a:endParaRPr>
          </a:p>
        </p:txBody>
      </p:sp>
      <p:sp>
        <p:nvSpPr>
          <p:cNvPr id="214" name="Google Shape;214;p6"/>
          <p:cNvSpPr txBox="1"/>
          <p:nvPr/>
        </p:nvSpPr>
        <p:spPr>
          <a:xfrm>
            <a:off x="514350" y="3815325"/>
            <a:ext cx="1257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Courier New"/>
                <a:ea typeface="Courier New"/>
                <a:cs typeface="Courier New"/>
                <a:sym typeface="Courier New"/>
              </a:rPr>
              <a:t>CONTACT</a:t>
            </a:r>
            <a:endParaRPr b="0" i="0" sz="1100" u="none" cap="none" strike="noStrike">
              <a:solidFill>
                <a:srgbClr val="434343"/>
              </a:solidFill>
              <a:latin typeface="Courier New"/>
              <a:ea typeface="Courier New"/>
              <a:cs typeface="Courier New"/>
              <a:sym typeface="Courier New"/>
            </a:endParaRPr>
          </a:p>
        </p:txBody>
      </p:sp>
      <p:sp>
        <p:nvSpPr>
          <p:cNvPr id="215" name="Google Shape;215;p6"/>
          <p:cNvSpPr txBox="1"/>
          <p:nvPr/>
        </p:nvSpPr>
        <p:spPr>
          <a:xfrm>
            <a:off x="514350" y="4184625"/>
            <a:ext cx="2438400" cy="903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50"/>
              <a:buFont typeface="Arial"/>
              <a:buNone/>
            </a:pPr>
            <a:r>
              <a:rPr b="0" i="0" lang="en" sz="1050" u="none" cap="none" strike="noStrike">
                <a:solidFill>
                  <a:srgbClr val="434343"/>
                </a:solidFill>
                <a:latin typeface="Roboto"/>
                <a:ea typeface="Roboto"/>
                <a:cs typeface="Roboto"/>
                <a:sym typeface="Roboto"/>
              </a:rPr>
              <a:t>Phone Number</a:t>
            </a:r>
            <a:endParaRPr b="0" i="0" sz="1050" u="none" cap="none" strike="noStrike">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050"/>
              <a:buFont typeface="Arial"/>
              <a:buNone/>
            </a:pPr>
            <a:r>
              <a:rPr b="0" i="0" lang="en" sz="1050" u="none" cap="none" strike="noStrike">
                <a:solidFill>
                  <a:srgbClr val="434343"/>
                </a:solidFill>
                <a:uFill>
                  <a:noFill/>
                </a:uFill>
                <a:latin typeface="Roboto"/>
                <a:ea typeface="Roboto"/>
                <a:cs typeface="Roboto"/>
                <a:sym typeface="Roboto"/>
                <a:hlinkClick r:id="rId4">
                  <a:extLst>
                    <a:ext uri="{A12FA001-AC4F-418D-AE19-62706E023703}">
                      <ahyp:hlinkClr val="tx"/>
                    </a:ext>
                  </a:extLst>
                </a:hlinkClick>
              </a:rPr>
              <a:t>Email@email.com</a:t>
            </a:r>
            <a:endParaRPr b="0" i="0" sz="1050" u="none" cap="none" strike="noStrike">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050"/>
              <a:buFont typeface="Arial"/>
              <a:buNone/>
            </a:pPr>
            <a:r>
              <a:rPr b="0" i="0" lang="en" sz="1050" u="none" cap="none" strike="noStrike">
                <a:solidFill>
                  <a:srgbClr val="434343"/>
                </a:solidFill>
                <a:latin typeface="Roboto"/>
                <a:ea typeface="Roboto"/>
                <a:cs typeface="Roboto"/>
                <a:sym typeface="Roboto"/>
              </a:rPr>
              <a:t>Location</a:t>
            </a:r>
            <a:endParaRPr b="0" i="0" sz="1050" u="none" cap="none" strike="noStrike">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050"/>
              <a:buFont typeface="Arial"/>
              <a:buNone/>
            </a:pPr>
            <a:r>
              <a:rPr b="0" i="0" lang="en" sz="1050" u="none" cap="none" strike="noStrike">
                <a:solidFill>
                  <a:srgbClr val="434343"/>
                </a:solidFill>
                <a:latin typeface="Roboto"/>
                <a:ea typeface="Roboto"/>
                <a:cs typeface="Roboto"/>
                <a:sym typeface="Roboto"/>
              </a:rPr>
              <a:t>Twitter @username</a:t>
            </a:r>
            <a:endParaRPr b="0" i="0" sz="1050" u="none" cap="none" strike="noStrike">
              <a:solidFill>
                <a:srgbClr val="434343"/>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